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ags/tag8.xml" ContentType="application/vnd.openxmlformats-officedocument.presentationml.tags+xml"/>
  <Override PartName="/ppt/tags/tag104.xml" ContentType="application/vnd.openxmlformats-officedocument.presentationml.tags+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tags/tag85.xml" ContentType="application/vnd.openxmlformats-officedocument.presentationml.tags+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52.xml" ContentType="application/vnd.openxmlformats-officedocument.presentationml.tags+xml"/>
  <Override PartName="/ppt/tags/tag109.xml" ContentType="application/vnd.openxmlformats-officedocument.presentationml.tags+xml"/>
  <Override PartName="/ppt/slides/slide99.xml" ContentType="application/vnd.openxmlformats-officedocument.presentationml.slide+xml"/>
  <Override PartName="/ppt/tags/tag41.xml" ContentType="application/vnd.openxmlformats-officedocument.presentationml.tags+xml"/>
  <Override PartName="/ppt/slides/slide77.xml" ContentType="application/vnd.openxmlformats-officedocument.presentationml.slide+xml"/>
  <Override PartName="/ppt/slides/slide88.xml" ContentType="application/vnd.openxmlformats-officedocument.presentationml.slide+xml"/>
  <Override PartName="/ppt/tags/tag30.xml" ContentType="application/vnd.openxmlformats-officedocument.presentationml.tags+xml"/>
  <Override PartName="/ppt/tags/tag134.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tags/tag112.xml" ContentType="application/vnd.openxmlformats-officedocument.presentationml.tags+xml"/>
  <Override PartName="/ppt/tags/tag123.xml" ContentType="application/vnd.openxmlformats-officedocument.presentationml.tags+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tags/tag101.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35.xml" ContentType="application/vnd.openxmlformats-officedocument.presentationml.tags+xml"/>
  <Override PartName="/ppt/tags/tag46.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28.xml" ContentType="application/vnd.openxmlformats-officedocument.presentationml.tags+xml"/>
  <Override PartName="/ppt/slides/slide89.xml" ContentType="application/vnd.openxmlformats-officedocument.presentationml.slide+xml"/>
  <Override PartName="/ppt/slides/slide108.xml" ContentType="application/vnd.openxmlformats-officedocument.presentationml.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tags/tag135.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tags/tag20.xml" ContentType="application/vnd.openxmlformats-officedocument.presentationml.tags+xml"/>
  <Override PartName="/ppt/tags/tag106.xml" ContentType="application/vnd.openxmlformats-officedocument.presentationml.tags+xml"/>
  <Override PartName="/ppt/tags/tag124.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tags/tag131.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ags/tag98.xml" ContentType="application/vnd.openxmlformats-officedocument.presentationml.tags+xml"/>
  <Override PartName="/ppt/tags/tag102.xml" ContentType="application/vnd.openxmlformats-officedocument.presentationml.tags+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tags/tag58.xml" ContentType="application/vnd.openxmlformats-officedocument.presentationml.tags+xml"/>
  <Override PartName="/ppt/tags/tag69.xml" ContentType="application/vnd.openxmlformats-officedocument.presentationml.tags+xml"/>
  <Override PartName="/ppt/tags/tag87.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tags/tag76.xml" ContentType="application/vnd.openxmlformats-officedocument.presentationml.tags+xml"/>
  <Override PartName="/ppt/tags/tag94.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83.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90.xml" ContentType="application/vnd.openxmlformats-officedocument.presentationml.tags+xml"/>
  <Override PartName="/ppt/tags/tag118.xml" ContentType="application/vnd.openxmlformats-officedocument.presentationml.tags+xml"/>
  <Override PartName="/ppt/tags/tag129.xml" ContentType="application/vnd.openxmlformats-officedocument.presentationml.tags+xml"/>
  <Override PartName="/ppt/slides/slide79.xml" ContentType="application/vnd.openxmlformats-officedocument.presentationml.slide+xml"/>
  <Override PartName="/ppt/slides/slide109.xml" ContentType="application/vnd.openxmlformats-officedocument.presentationml.slide+xml"/>
  <Override PartName="/ppt/tags/tag32.xml" ContentType="application/vnd.openxmlformats-officedocument.presentationml.tags+xml"/>
  <Override PartName="/ppt/tags/tag50.xml" ContentType="application/vnd.openxmlformats-officedocument.presentationml.tags+xml"/>
  <Override PartName="/ppt/tags/tag107.xml" ContentType="application/vnd.openxmlformats-officedocument.presentationml.tags+xml"/>
  <Override PartName="/ppt/tags/tag136.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tags/tag125.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tags/tag103.xml" ContentType="application/vnd.openxmlformats-officedocument.presentationml.tags+xml"/>
  <Override PartName="/ppt/tags/tag132.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tags/tag99.xml" ContentType="application/vnd.openxmlformats-officedocument.presentationml.tags+xml"/>
  <Override PartName="/ppt/tags/tag110.xml" ContentType="application/vnd.openxmlformats-officedocument.presentationml.tags+xml"/>
  <Override PartName="/ppt/tags/tag121.xml" ContentType="application/vnd.openxmlformats-officedocument.presentationml.tag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slides/slide20.xml" ContentType="application/vnd.openxmlformats-officedocument.presentationml.slide+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tags/tag119.xml" ContentType="application/vnd.openxmlformats-officedocument.presentationml.tags+xml"/>
  <Override PartName="/ppt/tags/tag137.xml" ContentType="application/vnd.openxmlformats-officedocument.presentationml.tags+xml"/>
  <Override PartName="/ppt/slides/slide98.xml" ContentType="application/vnd.openxmlformats-officedocument.presentationml.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tags/tag126.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tags/tag133.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tags/tag122.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ags/tag111.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tags/tag92.xml" ContentType="application/vnd.openxmlformats-officedocument.presentationml.tags+xml"/>
  <Override PartName="/ppt/tags/tag34.xml" ContentType="application/vnd.openxmlformats-officedocument.presentationml.tags+xml"/>
  <Override PartName="/ppt/tags/tag81.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127.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ags/tag130.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tags/tag86.xml" ContentType="application/vnd.openxmlformats-officedocument.presentationml.tags+xml"/>
  <Override PartName="/ppt/tags/tag97.xml" ContentType="application/vnd.openxmlformats-officedocument.presentationml.tags+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tags/tag53.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257" r:id="rId3"/>
    <p:sldId id="269" r:id="rId4"/>
    <p:sldId id="264" r:id="rId5"/>
    <p:sldId id="295" r:id="rId6"/>
    <p:sldId id="258" r:id="rId7"/>
    <p:sldId id="266" r:id="rId8"/>
    <p:sldId id="260" r:id="rId9"/>
    <p:sldId id="270" r:id="rId10"/>
    <p:sldId id="261" r:id="rId11"/>
    <p:sldId id="268" r:id="rId12"/>
    <p:sldId id="262" r:id="rId13"/>
    <p:sldId id="263" r:id="rId14"/>
    <p:sldId id="265" r:id="rId15"/>
    <p:sldId id="271" r:id="rId16"/>
    <p:sldId id="284" r:id="rId17"/>
    <p:sldId id="272" r:id="rId18"/>
    <p:sldId id="273" r:id="rId19"/>
    <p:sldId id="285" r:id="rId20"/>
    <p:sldId id="281" r:id="rId21"/>
    <p:sldId id="274" r:id="rId22"/>
    <p:sldId id="275" r:id="rId23"/>
    <p:sldId id="286" r:id="rId24"/>
    <p:sldId id="276" r:id="rId25"/>
    <p:sldId id="277" r:id="rId26"/>
    <p:sldId id="278" r:id="rId27"/>
    <p:sldId id="287" r:id="rId28"/>
    <p:sldId id="279" r:id="rId29"/>
    <p:sldId id="288" r:id="rId30"/>
    <p:sldId id="280" r:id="rId31"/>
    <p:sldId id="301" r:id="rId32"/>
    <p:sldId id="282" r:id="rId33"/>
    <p:sldId id="283" r:id="rId34"/>
    <p:sldId id="289" r:id="rId35"/>
    <p:sldId id="290" r:id="rId36"/>
    <p:sldId id="291" r:id="rId37"/>
    <p:sldId id="292" r:id="rId38"/>
    <p:sldId id="311" r:id="rId39"/>
    <p:sldId id="312" r:id="rId40"/>
    <p:sldId id="313" r:id="rId41"/>
    <p:sldId id="296" r:id="rId42"/>
    <p:sldId id="298" r:id="rId43"/>
    <p:sldId id="297" r:id="rId44"/>
    <p:sldId id="299" r:id="rId45"/>
    <p:sldId id="300" r:id="rId46"/>
    <p:sldId id="309" r:id="rId47"/>
    <p:sldId id="302" r:id="rId48"/>
    <p:sldId id="303" r:id="rId49"/>
    <p:sldId id="314" r:id="rId50"/>
    <p:sldId id="305" r:id="rId51"/>
    <p:sldId id="304" r:id="rId52"/>
    <p:sldId id="307" r:id="rId53"/>
    <p:sldId id="306" r:id="rId54"/>
    <p:sldId id="308" r:id="rId55"/>
    <p:sldId id="329" r:id="rId56"/>
    <p:sldId id="330" r:id="rId57"/>
    <p:sldId id="315" r:id="rId58"/>
    <p:sldId id="318" r:id="rId59"/>
    <p:sldId id="319" r:id="rId60"/>
    <p:sldId id="320" r:id="rId61"/>
    <p:sldId id="321" r:id="rId62"/>
    <p:sldId id="322" r:id="rId63"/>
    <p:sldId id="323" r:id="rId64"/>
    <p:sldId id="324" r:id="rId65"/>
    <p:sldId id="325" r:id="rId66"/>
    <p:sldId id="326" r:id="rId67"/>
    <p:sldId id="327" r:id="rId68"/>
    <p:sldId id="310" r:id="rId69"/>
    <p:sldId id="331" r:id="rId70"/>
    <p:sldId id="334" r:id="rId71"/>
    <p:sldId id="332" r:id="rId72"/>
    <p:sldId id="333" r:id="rId73"/>
    <p:sldId id="335" r:id="rId74"/>
    <p:sldId id="336" r:id="rId75"/>
    <p:sldId id="341" r:id="rId76"/>
    <p:sldId id="342" r:id="rId77"/>
    <p:sldId id="347" r:id="rId78"/>
    <p:sldId id="343" r:id="rId79"/>
    <p:sldId id="344" r:id="rId80"/>
    <p:sldId id="345" r:id="rId81"/>
    <p:sldId id="337" r:id="rId82"/>
    <p:sldId id="348" r:id="rId83"/>
    <p:sldId id="338" r:id="rId84"/>
    <p:sldId id="339" r:id="rId85"/>
    <p:sldId id="340" r:id="rId86"/>
    <p:sldId id="349" r:id="rId87"/>
    <p:sldId id="350" r:id="rId88"/>
    <p:sldId id="351" r:id="rId89"/>
    <p:sldId id="352" r:id="rId90"/>
    <p:sldId id="353" r:id="rId91"/>
    <p:sldId id="354" r:id="rId92"/>
    <p:sldId id="362" r:id="rId93"/>
    <p:sldId id="356" r:id="rId94"/>
    <p:sldId id="357" r:id="rId95"/>
    <p:sldId id="358" r:id="rId96"/>
    <p:sldId id="359" r:id="rId97"/>
    <p:sldId id="360" r:id="rId98"/>
    <p:sldId id="361"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Lst>
  <p:sldSz cx="9144000" cy="6858000" type="screen4x3"/>
  <p:notesSz cx="6858000" cy="9144000"/>
  <p:custDataLst>
    <p:tags r:id="rId1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1" d="100"/>
          <a:sy n="131" d="100"/>
        </p:scale>
        <p:origin x="-45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9DA62C-BEF9-4984-9AF1-A47A4A0E9905}" type="datetimeFigureOut">
              <a:rPr lang="en-SG" smtClean="0"/>
              <a:pPr/>
              <a:t>3/11/2011</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B725DB-3400-4793-9CD2-0ADFAFDF06AD}" type="slidenum">
              <a:rPr lang="en-SG" smtClean="0"/>
              <a:pPr/>
              <a:t>‹#›</a:t>
            </a:fld>
            <a:endParaRPr lang="en-SG"/>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dirty="0"/>
          </a:p>
        </p:txBody>
      </p:sp>
      <p:sp>
        <p:nvSpPr>
          <p:cNvPr id="4" name="Slide Number Placeholder 3"/>
          <p:cNvSpPr>
            <a:spLocks noGrp="1"/>
          </p:cNvSpPr>
          <p:nvPr>
            <p:ph type="sldNum" sz="quarter" idx="10"/>
          </p:nvPr>
        </p:nvSpPr>
        <p:spPr/>
        <p:txBody>
          <a:bodyPr/>
          <a:lstStyle/>
          <a:p>
            <a:fld id="{91B725DB-3400-4793-9CD2-0ADFAFDF06AD}" type="slidenum">
              <a:rPr lang="en-SG" smtClean="0"/>
              <a:pPr/>
              <a:t>6</a:t>
            </a:fld>
            <a:endParaRPr lang="en-SG"/>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dirty="0"/>
          </a:p>
        </p:txBody>
      </p:sp>
      <p:sp>
        <p:nvSpPr>
          <p:cNvPr id="4" name="Slide Number Placeholder 3"/>
          <p:cNvSpPr>
            <a:spLocks noGrp="1"/>
          </p:cNvSpPr>
          <p:nvPr>
            <p:ph type="sldNum" sz="quarter" idx="10"/>
          </p:nvPr>
        </p:nvSpPr>
        <p:spPr/>
        <p:txBody>
          <a:bodyPr/>
          <a:lstStyle/>
          <a:p>
            <a:fld id="{91B725DB-3400-4793-9CD2-0ADFAFDF06AD}" type="slidenum">
              <a:rPr lang="en-SG" smtClean="0"/>
              <a:pPr/>
              <a:t>81</a:t>
            </a:fld>
            <a:endParaRPr lang="en-SG"/>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dirty="0"/>
          </a:p>
        </p:txBody>
      </p:sp>
      <p:sp>
        <p:nvSpPr>
          <p:cNvPr id="4" name="Slide Number Placeholder 3"/>
          <p:cNvSpPr>
            <a:spLocks noGrp="1"/>
          </p:cNvSpPr>
          <p:nvPr>
            <p:ph type="sldNum" sz="quarter" idx="10"/>
          </p:nvPr>
        </p:nvSpPr>
        <p:spPr/>
        <p:txBody>
          <a:bodyPr/>
          <a:lstStyle/>
          <a:p>
            <a:fld id="{91B725DB-3400-4793-9CD2-0ADFAFDF06AD}" type="slidenum">
              <a:rPr lang="en-SG" smtClean="0"/>
              <a:pPr/>
              <a:t>91</a:t>
            </a:fld>
            <a:endParaRPr lang="en-SG"/>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lvl1pPr>
              <a:defRPr sz="3500" baseline="0">
                <a:solidFill>
                  <a:srgbClr val="FF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0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11/3/2011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11/3/2011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tags" Target="../tags/tag123.xml"/><Relationship Id="rId7" Type="http://schemas.openxmlformats.org/officeDocument/2006/relationships/image" Target="../media/image114.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tags" Target="../tags/tag126.xml"/><Relationship Id="rId7" Type="http://schemas.openxmlformats.org/officeDocument/2006/relationships/image" Target="../media/image115.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Layout" Target="../slideLayouts/slideLayout2.xml"/><Relationship Id="rId11" Type="http://schemas.openxmlformats.org/officeDocument/2006/relationships/image" Target="../media/image119.png"/><Relationship Id="rId5" Type="http://schemas.openxmlformats.org/officeDocument/2006/relationships/tags" Target="../tags/tag128.xml"/><Relationship Id="rId10" Type="http://schemas.openxmlformats.org/officeDocument/2006/relationships/image" Target="../media/image118.png"/><Relationship Id="rId4" Type="http://schemas.openxmlformats.org/officeDocument/2006/relationships/tags" Target="../tags/tag127.xml"/><Relationship Id="rId9" Type="http://schemas.openxmlformats.org/officeDocument/2006/relationships/image" Target="../media/image117.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image" Target="../media/image121.png"/><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123.png"/><Relationship Id="rId4" Type="http://schemas.openxmlformats.org/officeDocument/2006/relationships/image" Target="../media/image122.png"/></Relationships>
</file>

<file path=ppt/slides/_rels/slide1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image" Target="../media/image126.png"/><Relationship Id="rId4" Type="http://schemas.openxmlformats.org/officeDocument/2006/relationships/image" Target="../media/image12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128.png"/><Relationship Id="rId4" Type="http://schemas.openxmlformats.org/officeDocument/2006/relationships/image" Target="../media/image12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9.xml"/><Relationship Id="rId7" Type="http://schemas.openxmlformats.org/officeDocument/2006/relationships/image" Target="../media/image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tags" Target="../tags/tag10.xml"/><Relationship Id="rId9"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5.xml"/><Relationship Id="rId7" Type="http://schemas.openxmlformats.org/officeDocument/2006/relationships/image" Target="../media/image1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tags" Target="../tags/tag16.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erickp@comp.nus.edu.sg" TargetMode="External"/><Relationship Id="rId2" Type="http://schemas.openxmlformats.org/officeDocument/2006/relationships/hyperlink" Target="mailto:rahul@comp.nus.edu.sg" TargetMode="External"/><Relationship Id="rId1" Type="http://schemas.openxmlformats.org/officeDocument/2006/relationships/slideLayout" Target="../slideLayouts/slideLayout2.xml"/><Relationship Id="rId5" Type="http://schemas.openxmlformats.org/officeDocument/2006/relationships/hyperlink" Target="http://www.comp.nus.edu.sg/~rahul/CS3230.html" TargetMode="External"/><Relationship Id="rId4" Type="http://schemas.openxmlformats.org/officeDocument/2006/relationships/hyperlink" Target="mailto:jiangwei@nus.edu.s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2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2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2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30.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36.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41.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49.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53.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53.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image" Target="../media/image57.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53.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62.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64.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67.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tags" Target="../tags/tag73.xml"/><Relationship Id="rId16" Type="http://schemas.openxmlformats.org/officeDocument/2006/relationships/image" Target="../media/image73.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68.png"/><Relationship Id="rId5" Type="http://schemas.openxmlformats.org/officeDocument/2006/relationships/tags" Target="../tags/tag76.xml"/><Relationship Id="rId15" Type="http://schemas.openxmlformats.org/officeDocument/2006/relationships/image" Target="../media/image72.png"/><Relationship Id="rId10" Type="http://schemas.openxmlformats.org/officeDocument/2006/relationships/slideLayout" Target="../slideLayouts/slideLayout2.xml"/><Relationship Id="rId19" Type="http://schemas.openxmlformats.org/officeDocument/2006/relationships/image" Target="../media/image76.png"/><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image" Target="../media/image71.png"/></Relationships>
</file>

<file path=ppt/slides/_rels/slide77.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tags" Target="../tags/tag98.xml"/><Relationship Id="rId26" Type="http://schemas.openxmlformats.org/officeDocument/2006/relationships/image" Target="../media/image69.png"/><Relationship Id="rId3" Type="http://schemas.openxmlformats.org/officeDocument/2006/relationships/tags" Target="../tags/tag83.xml"/><Relationship Id="rId21" Type="http://schemas.openxmlformats.org/officeDocument/2006/relationships/image" Target="../media/image78.png"/><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image" Target="../media/image82.png"/><Relationship Id="rId33" Type="http://schemas.openxmlformats.org/officeDocument/2006/relationships/image" Target="../media/image89.png"/><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image" Target="../media/image77.png"/><Relationship Id="rId29" Type="http://schemas.openxmlformats.org/officeDocument/2006/relationships/image" Target="../media/image85.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81.png"/><Relationship Id="rId32" Type="http://schemas.openxmlformats.org/officeDocument/2006/relationships/image" Target="../media/image88.png"/><Relationship Id="rId5" Type="http://schemas.openxmlformats.org/officeDocument/2006/relationships/tags" Target="../tags/tag85.xml"/><Relationship Id="rId15" Type="http://schemas.openxmlformats.org/officeDocument/2006/relationships/tags" Target="../tags/tag95.xml"/><Relationship Id="rId23" Type="http://schemas.openxmlformats.org/officeDocument/2006/relationships/image" Target="../media/image80.png"/><Relationship Id="rId28" Type="http://schemas.openxmlformats.org/officeDocument/2006/relationships/image" Target="../media/image84.png"/><Relationship Id="rId10" Type="http://schemas.openxmlformats.org/officeDocument/2006/relationships/tags" Target="../tags/tag90.xml"/><Relationship Id="rId19" Type="http://schemas.openxmlformats.org/officeDocument/2006/relationships/slideLayout" Target="../slideLayouts/slideLayout2.xml"/><Relationship Id="rId31" Type="http://schemas.openxmlformats.org/officeDocument/2006/relationships/image" Target="../media/image87.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image" Target="../media/image79.png"/><Relationship Id="rId27" Type="http://schemas.openxmlformats.org/officeDocument/2006/relationships/image" Target="../media/image83.png"/><Relationship Id="rId30"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91.png"/><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notesSlide" Target="../notesSlides/notesSlide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97.png"/><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100.png"/><Relationship Id="rId4" Type="http://schemas.openxmlformats.org/officeDocument/2006/relationships/image" Target="../media/image9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103.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115.xml"/><Relationship Id="rId7" Type="http://schemas.openxmlformats.org/officeDocument/2006/relationships/image" Target="../media/image105.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04.png"/><Relationship Id="rId5" Type="http://schemas.openxmlformats.org/officeDocument/2006/relationships/slideLayout" Target="../slideLayouts/slideLayout2.xml"/><Relationship Id="rId4" Type="http://schemas.openxmlformats.org/officeDocument/2006/relationships/tags" Target="../tags/tag116.xml"/><Relationship Id="rId9" Type="http://schemas.openxmlformats.org/officeDocument/2006/relationships/image" Target="../media/image107.png"/></Relationships>
</file>

<file path=ppt/slides/_rels/slide9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119.xml"/><Relationship Id="rId7" Type="http://schemas.openxmlformats.org/officeDocument/2006/relationships/image" Target="../media/image109.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08.png"/><Relationship Id="rId5" Type="http://schemas.openxmlformats.org/officeDocument/2006/relationships/slideLayout" Target="../slideLayouts/slideLayout2.xml"/><Relationship Id="rId4" Type="http://schemas.openxmlformats.org/officeDocument/2006/relationships/tags" Target="../tags/tag120.xml"/><Relationship Id="rId9"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0000"/>
                </a:solidFill>
              </a:rPr>
              <a:t>Design and Analysis of Algorithms</a:t>
            </a:r>
            <a:endParaRPr lang="en-SG" dirty="0">
              <a:solidFill>
                <a:srgbClr val="FF0000"/>
              </a:solidFill>
            </a:endParaRPr>
          </a:p>
        </p:txBody>
      </p:sp>
      <p:sp>
        <p:nvSpPr>
          <p:cNvPr id="3" name="Subtitle 2"/>
          <p:cNvSpPr>
            <a:spLocks noGrp="1"/>
          </p:cNvSpPr>
          <p:nvPr>
            <p:ph type="subTitle" idx="1"/>
          </p:nvPr>
        </p:nvSpPr>
        <p:spPr/>
        <p:txBody>
          <a:bodyPr/>
          <a:lstStyle/>
          <a:p>
            <a:r>
              <a:rPr lang="en-US" dirty="0" smtClean="0"/>
              <a:t>Rahul Jain</a:t>
            </a:r>
            <a:endParaRPr lang="en-SG"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Recurrence</a:t>
            </a:r>
            <a:r>
              <a:rPr lang="en-US" dirty="0" smtClean="0"/>
              <a:t> </a:t>
            </a:r>
            <a:r>
              <a:rPr lang="en-US" dirty="0" smtClean="0">
                <a:solidFill>
                  <a:srgbClr val="FF0000"/>
                </a:solidFill>
              </a:rPr>
              <a:t>Relations</a:t>
            </a:r>
            <a:endParaRPr lang="en-SG" dirty="0">
              <a:solidFill>
                <a:srgbClr val="FF0000"/>
              </a:solidFill>
            </a:endParaRPr>
          </a:p>
        </p:txBody>
      </p:sp>
      <p:pic>
        <p:nvPicPr>
          <p:cNvPr id="11" name="Picture 10" descr="TP_tmp.png"/>
          <p:cNvPicPr>
            <a:picLocks noChangeAspect="1"/>
          </p:cNvPicPr>
          <p:nvPr>
            <p:custDataLst>
              <p:tags r:id="rId1"/>
            </p:custDataLst>
          </p:nvPr>
        </p:nvPicPr>
        <p:blipFill>
          <a:blip r:embed="rId4" cstate="print"/>
          <a:stretch>
            <a:fillRect/>
          </a:stretch>
        </p:blipFill>
        <p:spPr bwMode="auto">
          <a:xfrm>
            <a:off x="609600" y="1371600"/>
            <a:ext cx="5437074" cy="1371843"/>
          </a:xfrm>
          <a:prstGeom prst="rect">
            <a:avLst/>
          </a:prstGeom>
          <a:noFill/>
          <a:ln/>
          <a:effectLst/>
        </p:spPr>
      </p:pic>
      <p:pic>
        <p:nvPicPr>
          <p:cNvPr id="5" name="Picture 4" descr="TP_tmp.png"/>
          <p:cNvPicPr>
            <a:picLocks noChangeAspect="1"/>
          </p:cNvPicPr>
          <p:nvPr>
            <p:custDataLst>
              <p:tags r:id="rId2"/>
            </p:custDataLst>
          </p:nvPr>
        </p:nvPicPr>
        <p:blipFill>
          <a:blip r:embed="rId5" cstate="print"/>
          <a:stretch>
            <a:fillRect/>
          </a:stretch>
        </p:blipFill>
        <p:spPr bwMode="auto">
          <a:xfrm>
            <a:off x="533394" y="3124200"/>
            <a:ext cx="5693007" cy="3147818"/>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Cook-Levin Theorem – First NP-complete problem</a:t>
            </a:r>
            <a:endParaRPr lang="en-SG" sz="2500" dirty="0"/>
          </a:p>
        </p:txBody>
      </p:sp>
      <p:pic>
        <p:nvPicPr>
          <p:cNvPr id="10" name="Picture 9" descr="TP_tmp.png"/>
          <p:cNvPicPr>
            <a:picLocks noChangeAspect="1"/>
          </p:cNvPicPr>
          <p:nvPr>
            <p:custDataLst>
              <p:tags r:id="rId1"/>
            </p:custDataLst>
          </p:nvPr>
        </p:nvPicPr>
        <p:blipFill>
          <a:blip r:embed="rId5" cstate="print"/>
          <a:stretch>
            <a:fillRect/>
          </a:stretch>
        </p:blipFill>
        <p:spPr bwMode="auto">
          <a:xfrm>
            <a:off x="316281" y="4038600"/>
            <a:ext cx="7749444" cy="1847809"/>
          </a:xfrm>
          <a:prstGeom prst="rect">
            <a:avLst/>
          </a:prstGeom>
          <a:noFill/>
          <a:ln/>
          <a:effectLst/>
        </p:spPr>
      </p:pic>
      <p:pic>
        <p:nvPicPr>
          <p:cNvPr id="9" name="Picture 8" descr="TP_tmp.png"/>
          <p:cNvPicPr>
            <a:picLocks noChangeAspect="1"/>
          </p:cNvPicPr>
          <p:nvPr>
            <p:custDataLst>
              <p:tags r:id="rId2"/>
            </p:custDataLst>
          </p:nvPr>
        </p:nvPicPr>
        <p:blipFill>
          <a:blip r:embed="rId6" cstate="print"/>
          <a:stretch>
            <a:fillRect/>
          </a:stretch>
        </p:blipFill>
        <p:spPr bwMode="auto">
          <a:xfrm>
            <a:off x="908038" y="1219200"/>
            <a:ext cx="5288640" cy="765550"/>
          </a:xfrm>
          <a:prstGeom prst="rect">
            <a:avLst/>
          </a:prstGeom>
          <a:noFill/>
          <a:ln/>
          <a:effectLst/>
        </p:spPr>
      </p:pic>
      <p:pic>
        <p:nvPicPr>
          <p:cNvPr id="7" name="Picture 6" descr="TP_tmp.png"/>
          <p:cNvPicPr>
            <a:picLocks noChangeAspect="1"/>
          </p:cNvPicPr>
          <p:nvPr>
            <p:custDataLst>
              <p:tags r:id="rId3"/>
            </p:custDataLst>
          </p:nvPr>
        </p:nvPicPr>
        <p:blipFill>
          <a:blip r:embed="rId7" cstate="print"/>
          <a:stretch>
            <a:fillRect/>
          </a:stretch>
        </p:blipFill>
        <p:spPr bwMode="auto">
          <a:xfrm>
            <a:off x="322917" y="2305778"/>
            <a:ext cx="8001000" cy="513622"/>
          </a:xfrm>
          <a:prstGeom prst="rect">
            <a:avLst/>
          </a:prstGeom>
          <a:noFill/>
          <a:ln/>
          <a:effectLst/>
        </p:spPr>
      </p:pic>
      <p:sp>
        <p:nvSpPr>
          <p:cNvPr id="8" name="TextBox 7"/>
          <p:cNvSpPr txBox="1"/>
          <p:nvPr/>
        </p:nvSpPr>
        <p:spPr>
          <a:xfrm>
            <a:off x="2057400" y="3200400"/>
            <a:ext cx="4495800" cy="477054"/>
          </a:xfrm>
          <a:prstGeom prst="rect">
            <a:avLst/>
          </a:prstGeom>
          <a:noFill/>
        </p:spPr>
        <p:txBody>
          <a:bodyPr wrap="square" rtlCol="0">
            <a:spAutoFit/>
          </a:bodyPr>
          <a:lstStyle/>
          <a:p>
            <a:pPr algn="ctr"/>
            <a:r>
              <a:rPr lang="en-US" sz="2500" dirty="0" smtClean="0">
                <a:solidFill>
                  <a:srgbClr val="FF0000"/>
                </a:solidFill>
              </a:rPr>
              <a:t>3-SAT is NP-complete</a:t>
            </a:r>
            <a:endParaRPr lang="en-SG" sz="25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lstStyle/>
          <a:p>
            <a:r>
              <a:rPr lang="en-US" dirty="0" smtClean="0"/>
              <a:t>Reduce SAT to 3-SAT</a:t>
            </a:r>
            <a:endParaRPr lang="en-SG" dirty="0"/>
          </a:p>
        </p:txBody>
      </p:sp>
      <p:pic>
        <p:nvPicPr>
          <p:cNvPr id="7" name="Picture 6" descr="TP_tmp.png"/>
          <p:cNvPicPr>
            <a:picLocks noChangeAspect="1"/>
          </p:cNvPicPr>
          <p:nvPr>
            <p:custDataLst>
              <p:tags r:id="rId1"/>
            </p:custDataLst>
          </p:nvPr>
        </p:nvPicPr>
        <p:blipFill>
          <a:blip r:embed="rId7" cstate="print"/>
          <a:stretch>
            <a:fillRect/>
          </a:stretch>
        </p:blipFill>
        <p:spPr bwMode="auto">
          <a:xfrm>
            <a:off x="544528" y="914400"/>
            <a:ext cx="6149942" cy="735319"/>
          </a:xfrm>
          <a:prstGeom prst="rect">
            <a:avLst/>
          </a:prstGeom>
          <a:noFill/>
          <a:ln/>
          <a:effectLst/>
        </p:spPr>
      </p:pic>
      <p:pic>
        <p:nvPicPr>
          <p:cNvPr id="9" name="Picture 8" descr="TP_tmp.png"/>
          <p:cNvPicPr>
            <a:picLocks noChangeAspect="1"/>
          </p:cNvPicPr>
          <p:nvPr>
            <p:custDataLst>
              <p:tags r:id="rId2"/>
            </p:custDataLst>
          </p:nvPr>
        </p:nvPicPr>
        <p:blipFill>
          <a:blip r:embed="rId8" cstate="print"/>
          <a:stretch>
            <a:fillRect/>
          </a:stretch>
        </p:blipFill>
        <p:spPr>
          <a:xfrm>
            <a:off x="533400" y="2057400"/>
            <a:ext cx="4953007" cy="756710"/>
          </a:xfrm>
          <a:prstGeom prst="rect">
            <a:avLst/>
          </a:prstGeom>
        </p:spPr>
      </p:pic>
      <p:pic>
        <p:nvPicPr>
          <p:cNvPr id="25" name="Picture 24" descr="TP_tmp.png"/>
          <p:cNvPicPr>
            <a:picLocks noChangeAspect="1"/>
          </p:cNvPicPr>
          <p:nvPr>
            <p:custDataLst>
              <p:tags r:id="rId3"/>
            </p:custDataLst>
          </p:nvPr>
        </p:nvPicPr>
        <p:blipFill>
          <a:blip r:embed="rId9" cstate="print"/>
          <a:stretch>
            <a:fillRect/>
          </a:stretch>
        </p:blipFill>
        <p:spPr bwMode="auto">
          <a:xfrm>
            <a:off x="533400" y="3200400"/>
            <a:ext cx="5042198" cy="251628"/>
          </a:xfrm>
          <a:prstGeom prst="rect">
            <a:avLst/>
          </a:prstGeom>
          <a:noFill/>
          <a:ln/>
          <a:effectLst/>
        </p:spPr>
      </p:pic>
      <p:pic>
        <p:nvPicPr>
          <p:cNvPr id="27" name="Picture 26" descr="TP_tmp.png"/>
          <p:cNvPicPr>
            <a:picLocks noChangeAspect="1"/>
          </p:cNvPicPr>
          <p:nvPr>
            <p:custDataLst>
              <p:tags r:id="rId4"/>
            </p:custDataLst>
          </p:nvPr>
        </p:nvPicPr>
        <p:blipFill>
          <a:blip r:embed="rId10" cstate="print"/>
          <a:stretch>
            <a:fillRect/>
          </a:stretch>
        </p:blipFill>
        <p:spPr bwMode="auto">
          <a:xfrm>
            <a:off x="4475616" y="3962400"/>
            <a:ext cx="3753984" cy="1510656"/>
          </a:xfrm>
          <a:prstGeom prst="rect">
            <a:avLst/>
          </a:prstGeom>
          <a:noFill/>
          <a:ln/>
          <a:effectLst/>
        </p:spPr>
      </p:pic>
      <p:pic>
        <p:nvPicPr>
          <p:cNvPr id="24" name="Picture 23" descr="TP_tmp.png"/>
          <p:cNvPicPr>
            <a:picLocks noChangeAspect="1"/>
          </p:cNvPicPr>
          <p:nvPr>
            <p:custDataLst>
              <p:tags r:id="rId5"/>
            </p:custDataLst>
          </p:nvPr>
        </p:nvPicPr>
        <p:blipFill>
          <a:blip r:embed="rId11" cstate="print"/>
          <a:stretch>
            <a:fillRect/>
          </a:stretch>
        </p:blipFill>
        <p:spPr>
          <a:xfrm>
            <a:off x="1066800" y="3733800"/>
            <a:ext cx="2464313" cy="28696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par>
                                <p:cTn id="13" presetID="3" presetClass="entr" presetSubtype="1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linds(horizontal)">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Independent set is NP-complete</a:t>
            </a:r>
            <a:endParaRPr lang="en-SG" dirty="0"/>
          </a:p>
        </p:txBody>
      </p:sp>
      <p:pic>
        <p:nvPicPr>
          <p:cNvPr id="17" name="Picture 16" descr="TP_tmp.png"/>
          <p:cNvPicPr>
            <a:picLocks noChangeAspect="1"/>
          </p:cNvPicPr>
          <p:nvPr>
            <p:custDataLst>
              <p:tags r:id="rId1"/>
            </p:custDataLst>
          </p:nvPr>
        </p:nvPicPr>
        <p:blipFill>
          <a:blip r:embed="rId4" cstate="print"/>
          <a:stretch>
            <a:fillRect/>
          </a:stretch>
        </p:blipFill>
        <p:spPr bwMode="auto">
          <a:xfrm>
            <a:off x="381203" y="1066800"/>
            <a:ext cx="7967840" cy="1226308"/>
          </a:xfrm>
          <a:prstGeom prst="rect">
            <a:avLst/>
          </a:prstGeom>
          <a:noFill/>
          <a:ln/>
          <a:effectLst/>
        </p:spPr>
      </p:pic>
      <p:pic>
        <p:nvPicPr>
          <p:cNvPr id="20" name="Picture 19" descr="TP_tmp.png"/>
          <p:cNvPicPr>
            <a:picLocks noChangeAspect="1"/>
          </p:cNvPicPr>
          <p:nvPr>
            <p:custDataLst>
              <p:tags r:id="rId2"/>
            </p:custDataLst>
          </p:nvPr>
        </p:nvPicPr>
        <p:blipFill>
          <a:blip r:embed="rId5" cstate="print"/>
          <a:stretch>
            <a:fillRect/>
          </a:stretch>
        </p:blipFill>
        <p:spPr bwMode="auto">
          <a:xfrm>
            <a:off x="458691" y="2438400"/>
            <a:ext cx="7617007" cy="1683368"/>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Clique is NP-complete</a:t>
            </a:r>
            <a:endParaRPr lang="en-SG" dirty="0"/>
          </a:p>
        </p:txBody>
      </p:sp>
      <p:pic>
        <p:nvPicPr>
          <p:cNvPr id="9" name="Picture 8" descr="TP_tmp.png"/>
          <p:cNvPicPr>
            <a:picLocks noChangeAspect="1"/>
          </p:cNvPicPr>
          <p:nvPr>
            <p:custDataLst>
              <p:tags r:id="rId1"/>
            </p:custDataLst>
          </p:nvPr>
        </p:nvPicPr>
        <p:blipFill>
          <a:blip r:embed="rId4" cstate="print"/>
          <a:stretch>
            <a:fillRect/>
          </a:stretch>
        </p:blipFill>
        <p:spPr bwMode="auto">
          <a:xfrm>
            <a:off x="871754" y="1371600"/>
            <a:ext cx="7291129" cy="1226177"/>
          </a:xfrm>
          <a:prstGeom prst="rect">
            <a:avLst/>
          </a:prstGeom>
          <a:noFill/>
          <a:ln/>
          <a:effectLst/>
        </p:spPr>
      </p:pic>
      <p:pic>
        <p:nvPicPr>
          <p:cNvPr id="8" name="Picture 7" descr="TP_tmp.png"/>
          <p:cNvPicPr>
            <a:picLocks noChangeAspect="1"/>
          </p:cNvPicPr>
          <p:nvPr>
            <p:custDataLst>
              <p:tags r:id="rId2"/>
            </p:custDataLst>
          </p:nvPr>
        </p:nvPicPr>
        <p:blipFill>
          <a:blip r:embed="rId5" cstate="print"/>
          <a:stretch>
            <a:fillRect/>
          </a:stretch>
        </p:blipFill>
        <p:spPr bwMode="auto">
          <a:xfrm>
            <a:off x="609818" y="2971800"/>
            <a:ext cx="7797118" cy="792904"/>
          </a:xfrm>
          <a:prstGeom prst="rect">
            <a:avLst/>
          </a:prstGeom>
          <a:noFill/>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3-colorability is NP-complete</a:t>
            </a:r>
            <a:endParaRPr lang="en-SG" dirty="0"/>
          </a:p>
        </p:txBody>
      </p:sp>
      <p:pic>
        <p:nvPicPr>
          <p:cNvPr id="10" name="Picture 9" descr="TP_tmp.png"/>
          <p:cNvPicPr>
            <a:picLocks noChangeAspect="1"/>
          </p:cNvPicPr>
          <p:nvPr>
            <p:custDataLst>
              <p:tags r:id="rId1"/>
            </p:custDataLst>
          </p:nvPr>
        </p:nvPicPr>
        <p:blipFill>
          <a:blip r:embed="rId3" cstate="print"/>
          <a:stretch>
            <a:fillRect/>
          </a:stretch>
        </p:blipFill>
        <p:spPr bwMode="auto">
          <a:xfrm>
            <a:off x="823341" y="1295400"/>
            <a:ext cx="6836220" cy="1353803"/>
          </a:xfrm>
          <a:prstGeom prst="rect">
            <a:avLst/>
          </a:prstGeom>
          <a:noFill/>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other NP-complete problems</a:t>
            </a:r>
            <a:endParaRPr lang="en-SG" dirty="0"/>
          </a:p>
        </p:txBody>
      </p:sp>
      <p:sp>
        <p:nvSpPr>
          <p:cNvPr id="5" name="Rectangle 4"/>
          <p:cNvSpPr/>
          <p:nvPr/>
        </p:nvSpPr>
        <p:spPr>
          <a:xfrm>
            <a:off x="685800" y="2895600"/>
            <a:ext cx="7848600" cy="2585323"/>
          </a:xfrm>
          <a:prstGeom prst="rect">
            <a:avLst/>
          </a:prstGeom>
        </p:spPr>
        <p:txBody>
          <a:bodyPr wrap="square">
            <a:spAutoFit/>
          </a:bodyPr>
          <a:lstStyle/>
          <a:p>
            <a:pPr>
              <a:buNone/>
            </a:pPr>
            <a:r>
              <a:rPr lang="en-US" dirty="0" smtClean="0"/>
              <a:t>Hamiltonian-Cycle = { &lt; G &gt; | G has a cycle which touches all vertices exactly once</a:t>
            </a:r>
            <a:r>
              <a:rPr lang="en-US" dirty="0" smtClean="0"/>
              <a:t>}</a:t>
            </a:r>
          </a:p>
          <a:p>
            <a:pPr>
              <a:buNone/>
            </a:pPr>
            <a:endParaRPr lang="en-US" dirty="0" smtClean="0"/>
          </a:p>
          <a:p>
            <a:r>
              <a:rPr lang="en-US" dirty="0" smtClean="0"/>
              <a:t>Traveling Salesperson (TSP)  = { &lt; </a:t>
            </a:r>
            <a:r>
              <a:rPr lang="en-US" dirty="0" err="1" smtClean="0"/>
              <a:t>G,w</a:t>
            </a:r>
            <a:r>
              <a:rPr lang="en-US" dirty="0" smtClean="0"/>
              <a:t> &gt; | G is a weighted graph with Hamiltonian cycle of weight at most w</a:t>
            </a:r>
            <a:r>
              <a:rPr lang="en-US" dirty="0" smtClean="0"/>
              <a:t>}</a:t>
            </a:r>
          </a:p>
          <a:p>
            <a:endParaRPr lang="en-US" dirty="0" smtClean="0"/>
          </a:p>
          <a:p>
            <a:r>
              <a:rPr lang="en-US" dirty="0" smtClean="0"/>
              <a:t>Many other real world problems arising from Networks, Packing, Scheduling, Graphs, Cryptography, Games, Computational Biology etc. are NP-complete.  Very little hope for finding polynomial time algorithms for these!</a:t>
            </a:r>
            <a:endParaRPr lang="en-US" dirty="0" smtClean="0"/>
          </a:p>
          <a:p>
            <a:pPr>
              <a:buNone/>
            </a:pPr>
            <a:endParaRPr lang="en-US" dirty="0" smtClean="0"/>
          </a:p>
        </p:txBody>
      </p:sp>
      <p:pic>
        <p:nvPicPr>
          <p:cNvPr id="10" name="Picture 9" descr="TP_tmp.png"/>
          <p:cNvPicPr>
            <a:picLocks noChangeAspect="1"/>
          </p:cNvPicPr>
          <p:nvPr>
            <p:custDataLst>
              <p:tags r:id="rId1"/>
            </p:custDataLst>
          </p:nvPr>
        </p:nvPicPr>
        <p:blipFill>
          <a:blip r:embed="rId4" cstate="print"/>
          <a:stretch>
            <a:fillRect/>
          </a:stretch>
        </p:blipFill>
        <p:spPr bwMode="auto">
          <a:xfrm>
            <a:off x="762000" y="1447800"/>
            <a:ext cx="7774044" cy="242729"/>
          </a:xfrm>
          <a:prstGeom prst="rect">
            <a:avLst/>
          </a:prstGeom>
          <a:noFill/>
          <a:ln/>
          <a:effectLst/>
        </p:spPr>
      </p:pic>
      <p:pic>
        <p:nvPicPr>
          <p:cNvPr id="9" name="Picture 8" descr="TP_tmp.png"/>
          <p:cNvPicPr>
            <a:picLocks noChangeAspect="1"/>
          </p:cNvPicPr>
          <p:nvPr>
            <p:custDataLst>
              <p:tags r:id="rId2"/>
            </p:custDataLst>
          </p:nvPr>
        </p:nvPicPr>
        <p:blipFill>
          <a:blip r:embed="rId5" cstate="print"/>
          <a:stretch>
            <a:fillRect/>
          </a:stretch>
        </p:blipFill>
        <p:spPr>
          <a:xfrm>
            <a:off x="762000" y="2133600"/>
            <a:ext cx="7404365" cy="217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90800"/>
            <a:ext cx="8229600" cy="639762"/>
          </a:xfrm>
        </p:spPr>
        <p:txBody>
          <a:bodyPr/>
          <a:lstStyle/>
          <a:p>
            <a:r>
              <a:rPr lang="en-US" dirty="0" smtClean="0"/>
              <a:t>Algorithms for NP-complete problems</a:t>
            </a:r>
            <a:endParaRPr lang="en-SG"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Approximation Algorithms</a:t>
            </a:r>
            <a:endParaRPr lang="en-SG" dirty="0"/>
          </a:p>
        </p:txBody>
      </p:sp>
      <p:sp>
        <p:nvSpPr>
          <p:cNvPr id="3" name="Content Placeholder 2"/>
          <p:cNvSpPr>
            <a:spLocks noGrp="1"/>
          </p:cNvSpPr>
          <p:nvPr>
            <p:ph idx="1"/>
          </p:nvPr>
        </p:nvSpPr>
        <p:spPr>
          <a:xfrm>
            <a:off x="457200" y="1143001"/>
            <a:ext cx="6858000" cy="4648200"/>
          </a:xfrm>
        </p:spPr>
        <p:txBody>
          <a:bodyPr>
            <a:normAutofit fontScale="70000" lnSpcReduction="20000"/>
          </a:bodyPr>
          <a:lstStyle/>
          <a:p>
            <a:pPr>
              <a:buNone/>
            </a:pPr>
            <a:r>
              <a:rPr lang="en-US" dirty="0" smtClean="0">
                <a:solidFill>
                  <a:srgbClr val="FF0000"/>
                </a:solidFill>
              </a:rPr>
              <a:t>Bin Packing</a:t>
            </a:r>
            <a:r>
              <a:rPr lang="en-US" dirty="0" smtClean="0"/>
              <a:t> </a:t>
            </a:r>
          </a:p>
          <a:p>
            <a:pPr>
              <a:buNone/>
            </a:pPr>
            <a:endParaRPr lang="en-US" dirty="0" smtClean="0"/>
          </a:p>
          <a:p>
            <a:pPr>
              <a:buNone/>
            </a:pPr>
            <a:r>
              <a:rPr lang="en-US" dirty="0" smtClean="0"/>
              <a:t>Input : Sizes s[1], s[2], …, s[n] </a:t>
            </a:r>
            <a:r>
              <a:rPr lang="el-GR" dirty="0" smtClean="0"/>
              <a:t>ϵ</a:t>
            </a:r>
            <a:r>
              <a:rPr lang="en-US" dirty="0" smtClean="0"/>
              <a:t> (0,1].</a:t>
            </a:r>
          </a:p>
          <a:p>
            <a:pPr>
              <a:buNone/>
            </a:pPr>
            <a:r>
              <a:rPr lang="en-US" dirty="0" smtClean="0"/>
              <a:t>Output: Minimum number of bins (each of capacity 1) in which these objects can be packed. </a:t>
            </a:r>
          </a:p>
          <a:p>
            <a:pPr>
              <a:buNone/>
            </a:pPr>
            <a:endParaRPr lang="en-US" dirty="0" smtClean="0"/>
          </a:p>
          <a:p>
            <a:pPr>
              <a:buNone/>
            </a:pPr>
            <a:r>
              <a:rPr lang="en-US" dirty="0" smtClean="0"/>
              <a:t>n</a:t>
            </a:r>
            <a:r>
              <a:rPr lang="en-US" dirty="0" smtClean="0"/>
              <a:t>ext-fit(s) {</a:t>
            </a:r>
          </a:p>
          <a:p>
            <a:pPr>
              <a:buNone/>
            </a:pPr>
            <a:r>
              <a:rPr lang="en-US" dirty="0" smtClean="0"/>
              <a:t>n</a:t>
            </a:r>
            <a:r>
              <a:rPr lang="en-US" dirty="0" smtClean="0"/>
              <a:t> = </a:t>
            </a:r>
            <a:r>
              <a:rPr lang="en-US" dirty="0" err="1" smtClean="0"/>
              <a:t>s.last</a:t>
            </a:r>
            <a:endParaRPr lang="en-US" dirty="0" smtClean="0"/>
          </a:p>
          <a:p>
            <a:pPr>
              <a:buNone/>
            </a:pPr>
            <a:r>
              <a:rPr lang="en-US" dirty="0" smtClean="0"/>
              <a:t>k</a:t>
            </a:r>
            <a:r>
              <a:rPr lang="en-US" dirty="0" smtClean="0"/>
              <a:t> = 1 // current bin</a:t>
            </a:r>
          </a:p>
          <a:p>
            <a:pPr>
              <a:buNone/>
            </a:pPr>
            <a:r>
              <a:rPr lang="en-US" dirty="0" smtClean="0"/>
              <a:t>c</a:t>
            </a:r>
            <a:r>
              <a:rPr lang="en-US" dirty="0" smtClean="0"/>
              <a:t>[k] = 0 // capacity filled till now in current bin</a:t>
            </a:r>
          </a:p>
          <a:p>
            <a:pPr>
              <a:buNone/>
            </a:pPr>
            <a:r>
              <a:rPr lang="en-US" dirty="0" smtClean="0"/>
              <a:t>f</a:t>
            </a:r>
            <a:r>
              <a:rPr lang="en-US" dirty="0" smtClean="0"/>
              <a:t>or </a:t>
            </a:r>
            <a:r>
              <a:rPr lang="en-US" dirty="0" err="1" smtClean="0"/>
              <a:t>i</a:t>
            </a:r>
            <a:r>
              <a:rPr lang="en-US" dirty="0" smtClean="0"/>
              <a:t> = 1 to n </a:t>
            </a:r>
          </a:p>
          <a:p>
            <a:pPr>
              <a:buNone/>
            </a:pPr>
            <a:r>
              <a:rPr lang="en-US" dirty="0" smtClean="0"/>
              <a:t>	</a:t>
            </a:r>
            <a:r>
              <a:rPr lang="en-US" dirty="0" smtClean="0"/>
              <a:t>if (c[k] + s[</a:t>
            </a:r>
            <a:r>
              <a:rPr lang="en-US" dirty="0" err="1" smtClean="0"/>
              <a:t>i</a:t>
            </a:r>
            <a:r>
              <a:rPr lang="en-US" dirty="0" smtClean="0"/>
              <a:t>] ≤ 1 ) {</a:t>
            </a:r>
          </a:p>
          <a:p>
            <a:pPr>
              <a:buNone/>
            </a:pPr>
            <a:r>
              <a:rPr lang="en-US" dirty="0" smtClean="0"/>
              <a:t>	</a:t>
            </a:r>
            <a:r>
              <a:rPr lang="en-US" dirty="0" smtClean="0"/>
              <a:t>	b[</a:t>
            </a:r>
            <a:r>
              <a:rPr lang="en-US" dirty="0" err="1" smtClean="0"/>
              <a:t>i</a:t>
            </a:r>
            <a:r>
              <a:rPr lang="en-US" dirty="0" smtClean="0"/>
              <a:t>] = k </a:t>
            </a:r>
          </a:p>
          <a:p>
            <a:pPr>
              <a:buNone/>
            </a:pPr>
            <a:r>
              <a:rPr lang="en-US" dirty="0" smtClean="0"/>
              <a:t>	</a:t>
            </a:r>
            <a:r>
              <a:rPr lang="en-US" dirty="0" smtClean="0"/>
              <a:t>	c[k] = c[k]+ s[</a:t>
            </a:r>
            <a:r>
              <a:rPr lang="en-US" dirty="0" err="1" smtClean="0"/>
              <a:t>i</a:t>
            </a:r>
            <a:r>
              <a:rPr lang="en-US" dirty="0" smtClean="0"/>
              <a:t>]</a:t>
            </a:r>
          </a:p>
          <a:p>
            <a:pPr>
              <a:buNone/>
            </a:pPr>
            <a:r>
              <a:rPr lang="en-US" dirty="0" smtClean="0"/>
              <a:t>	</a:t>
            </a:r>
            <a:r>
              <a:rPr lang="en-US" dirty="0" smtClean="0"/>
              <a:t>}</a:t>
            </a:r>
          </a:p>
          <a:p>
            <a:pPr>
              <a:buNone/>
            </a:pPr>
            <a:r>
              <a:rPr lang="en-US" dirty="0" smtClean="0"/>
              <a:t>	</a:t>
            </a:r>
            <a:r>
              <a:rPr lang="en-US" dirty="0" smtClean="0"/>
              <a:t>else {</a:t>
            </a:r>
          </a:p>
          <a:p>
            <a:pPr>
              <a:buNone/>
            </a:pPr>
            <a:r>
              <a:rPr lang="en-US" dirty="0" smtClean="0"/>
              <a:t>	</a:t>
            </a:r>
            <a:r>
              <a:rPr lang="en-US" dirty="0" smtClean="0"/>
              <a:t>k = k + 1 </a:t>
            </a:r>
          </a:p>
          <a:p>
            <a:pPr>
              <a:buNone/>
            </a:pPr>
            <a:r>
              <a:rPr lang="en-US" dirty="0" smtClean="0"/>
              <a:t>	</a:t>
            </a:r>
            <a:r>
              <a:rPr lang="en-US" dirty="0" smtClean="0"/>
              <a:t>b[</a:t>
            </a:r>
            <a:r>
              <a:rPr lang="en-US" dirty="0" err="1" smtClean="0"/>
              <a:t>i</a:t>
            </a:r>
            <a:r>
              <a:rPr lang="en-US" dirty="0" smtClean="0"/>
              <a:t>] = k </a:t>
            </a:r>
          </a:p>
          <a:p>
            <a:pPr>
              <a:buNone/>
            </a:pPr>
            <a:r>
              <a:rPr lang="en-US" dirty="0" smtClean="0"/>
              <a:t>	</a:t>
            </a:r>
            <a:r>
              <a:rPr lang="en-US" dirty="0" smtClean="0"/>
              <a:t>c[k] = s[</a:t>
            </a:r>
            <a:r>
              <a:rPr lang="en-US" dirty="0" err="1" smtClean="0"/>
              <a:t>i</a:t>
            </a:r>
            <a:r>
              <a:rPr lang="en-US" dirty="0" smtClean="0"/>
              <a:t>]</a:t>
            </a:r>
          </a:p>
          <a:p>
            <a:pPr>
              <a:buNone/>
            </a:pPr>
            <a:r>
              <a:rPr lang="en-US" dirty="0" smtClean="0"/>
              <a:t>	</a:t>
            </a:r>
            <a:r>
              <a:rPr lang="en-US" dirty="0" smtClean="0"/>
              <a:t>}</a:t>
            </a:r>
          </a:p>
          <a:p>
            <a:pPr>
              <a:buNone/>
            </a:pPr>
            <a:r>
              <a:rPr lang="en-US" dirty="0" smtClean="0"/>
              <a:t>r</a:t>
            </a:r>
            <a:r>
              <a:rPr lang="en-US" dirty="0" smtClean="0"/>
              <a:t>eturn k</a:t>
            </a:r>
          </a:p>
          <a:p>
            <a:pPr>
              <a:buNone/>
            </a:pPr>
            <a:r>
              <a:rPr lang="en-US" dirty="0" smtClean="0"/>
              <a:t>}</a:t>
            </a:r>
            <a:endParaRPr lang="en-US" dirty="0" smtClean="0"/>
          </a:p>
          <a:p>
            <a:pPr>
              <a:buNone/>
            </a:pPr>
            <a:endParaRPr lang="en-US" dirty="0" smtClean="0"/>
          </a:p>
          <a:p>
            <a:pPr>
              <a:buNone/>
            </a:pPr>
            <a:endParaRPr lang="en-SG" dirty="0"/>
          </a:p>
        </p:txBody>
      </p:sp>
      <p:pic>
        <p:nvPicPr>
          <p:cNvPr id="9" name="Picture 8" descr="TP_tmp.png"/>
          <p:cNvPicPr>
            <a:picLocks noChangeAspect="1"/>
          </p:cNvPicPr>
          <p:nvPr>
            <p:custDataLst>
              <p:tags r:id="rId1"/>
            </p:custDataLst>
          </p:nvPr>
        </p:nvPicPr>
        <p:blipFill>
          <a:blip r:embed="rId4" cstate="print"/>
          <a:stretch>
            <a:fillRect/>
          </a:stretch>
        </p:blipFill>
        <p:spPr bwMode="auto">
          <a:xfrm>
            <a:off x="5029200" y="2971800"/>
            <a:ext cx="3060491" cy="228600"/>
          </a:xfrm>
          <a:prstGeom prst="rect">
            <a:avLst/>
          </a:prstGeom>
          <a:noFill/>
          <a:ln/>
          <a:effectLst/>
        </p:spPr>
      </p:pic>
      <p:pic>
        <p:nvPicPr>
          <p:cNvPr id="8" name="Picture 7" descr="TP_tmp.png"/>
          <p:cNvPicPr>
            <a:picLocks noChangeAspect="1"/>
          </p:cNvPicPr>
          <p:nvPr>
            <p:custDataLst>
              <p:tags r:id="rId2"/>
            </p:custDataLst>
          </p:nvPr>
        </p:nvPicPr>
        <p:blipFill>
          <a:blip r:embed="rId5" cstate="print"/>
          <a:stretch>
            <a:fillRect/>
          </a:stretch>
        </p:blipFill>
        <p:spPr>
          <a:xfrm>
            <a:off x="5410200" y="3505200"/>
            <a:ext cx="2196850" cy="17698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blinds(horizontal)">
                                      <p:cBhvr>
                                        <p:cTn id="13" dur="500"/>
                                        <p:tgtEl>
                                          <p:spTgt spid="3">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blinds(horizontal)">
                                      <p:cBhvr>
                                        <p:cTn id="16" dur="500"/>
                                        <p:tgtEl>
                                          <p:spTgt spid="3">
                                            <p:txEl>
                                              <p:pRg st="8" end="8"/>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blinds(horizontal)">
                                      <p:cBhvr>
                                        <p:cTn id="19" dur="500"/>
                                        <p:tgtEl>
                                          <p:spTgt spid="3">
                                            <p:txEl>
                                              <p:pRg st="9" end="9"/>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blinds(horizontal)">
                                      <p:cBhvr>
                                        <p:cTn id="22" dur="500"/>
                                        <p:tgtEl>
                                          <p:spTgt spid="3">
                                            <p:txEl>
                                              <p:pRg st="10" end="1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blinds(horizontal)">
                                      <p:cBhvr>
                                        <p:cTn id="25" dur="500"/>
                                        <p:tgtEl>
                                          <p:spTgt spid="3">
                                            <p:txEl>
                                              <p:pRg st="11" end="11"/>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2" end="12"/>
                                            </p:txEl>
                                          </p:spTgt>
                                        </p:tgtEl>
                                        <p:attrNameLst>
                                          <p:attrName>style.visibility</p:attrName>
                                        </p:attrNameLst>
                                      </p:cBhvr>
                                      <p:to>
                                        <p:strVal val="visible"/>
                                      </p:to>
                                    </p:set>
                                    <p:animEffect transition="in" filter="blinds(horizontal)">
                                      <p:cBhvr>
                                        <p:cTn id="28" dur="500"/>
                                        <p:tgtEl>
                                          <p:spTgt spid="3">
                                            <p:txEl>
                                              <p:pRg st="12" end="12"/>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animEffect transition="in" filter="blinds(horizontal)">
                                      <p:cBhvr>
                                        <p:cTn id="31" dur="500"/>
                                        <p:tgtEl>
                                          <p:spTgt spid="3">
                                            <p:txEl>
                                              <p:pRg st="13" end="1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4" end="14"/>
                                            </p:txEl>
                                          </p:spTgt>
                                        </p:tgtEl>
                                        <p:attrNameLst>
                                          <p:attrName>style.visibility</p:attrName>
                                        </p:attrNameLst>
                                      </p:cBhvr>
                                      <p:to>
                                        <p:strVal val="visible"/>
                                      </p:to>
                                    </p:set>
                                    <p:animEffect transition="in" filter="blinds(horizontal)">
                                      <p:cBhvr>
                                        <p:cTn id="34" dur="500"/>
                                        <p:tgtEl>
                                          <p:spTgt spid="3">
                                            <p:txEl>
                                              <p:pRg st="14" end="14"/>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animEffect transition="in" filter="blinds(horizontal)">
                                      <p:cBhvr>
                                        <p:cTn id="37" dur="500"/>
                                        <p:tgtEl>
                                          <p:spTgt spid="3">
                                            <p:txEl>
                                              <p:pRg st="15" end="15"/>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16" end="16"/>
                                            </p:txEl>
                                          </p:spTgt>
                                        </p:tgtEl>
                                        <p:attrNameLst>
                                          <p:attrName>style.visibility</p:attrName>
                                        </p:attrNameLst>
                                      </p:cBhvr>
                                      <p:to>
                                        <p:strVal val="visible"/>
                                      </p:to>
                                    </p:set>
                                    <p:animEffect transition="in" filter="blinds(horizontal)">
                                      <p:cBhvr>
                                        <p:cTn id="40" dur="500"/>
                                        <p:tgtEl>
                                          <p:spTgt spid="3">
                                            <p:txEl>
                                              <p:pRg st="16" end="16"/>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animEffect transition="in" filter="blinds(horizontal)">
                                      <p:cBhvr>
                                        <p:cTn id="43" dur="500"/>
                                        <p:tgtEl>
                                          <p:spTgt spid="3">
                                            <p:txEl>
                                              <p:pRg st="17" end="1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3">
                                            <p:txEl>
                                              <p:pRg st="18" end="18"/>
                                            </p:txEl>
                                          </p:spTgt>
                                        </p:tgtEl>
                                        <p:attrNameLst>
                                          <p:attrName>style.visibility</p:attrName>
                                        </p:attrNameLst>
                                      </p:cBhvr>
                                      <p:to>
                                        <p:strVal val="visible"/>
                                      </p:to>
                                    </p:set>
                                    <p:animEffect transition="in" filter="blinds(horizontal)">
                                      <p:cBhvr>
                                        <p:cTn id="46" dur="500"/>
                                        <p:tgtEl>
                                          <p:spTgt spid="3">
                                            <p:txEl>
                                              <p:pRg st="18" end="18"/>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3">
                                            <p:txEl>
                                              <p:pRg st="19" end="19"/>
                                            </p:txEl>
                                          </p:spTgt>
                                        </p:tgtEl>
                                        <p:attrNameLst>
                                          <p:attrName>style.visibility</p:attrName>
                                        </p:attrNameLst>
                                      </p:cBhvr>
                                      <p:to>
                                        <p:strVal val="visible"/>
                                      </p:to>
                                    </p:set>
                                    <p:animEffect transition="in" filter="blinds(horizontal)">
                                      <p:cBhvr>
                                        <p:cTn id="49" dur="500"/>
                                        <p:tgtEl>
                                          <p:spTgt spid="3">
                                            <p:txEl>
                                              <p:pRg st="19" end="19"/>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3">
                                            <p:txEl>
                                              <p:pRg st="20" end="20"/>
                                            </p:txEl>
                                          </p:spTgt>
                                        </p:tgtEl>
                                        <p:attrNameLst>
                                          <p:attrName>style.visibility</p:attrName>
                                        </p:attrNameLst>
                                      </p:cBhvr>
                                      <p:to>
                                        <p:strVal val="visible"/>
                                      </p:to>
                                    </p:set>
                                    <p:animEffect transition="in" filter="blinds(horizontal)">
                                      <p:cBhvr>
                                        <p:cTn id="52" dur="500"/>
                                        <p:tgtEl>
                                          <p:spTgt spid="3">
                                            <p:txEl>
                                              <p:pRg st="20" end="2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linds(horizontal)">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linds(horizontal)">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Wigderson</a:t>
            </a:r>
            <a:r>
              <a:rPr lang="en-US" dirty="0" smtClean="0"/>
              <a:t> Coloring</a:t>
            </a:r>
            <a:endParaRPr lang="en-SG" dirty="0"/>
          </a:p>
        </p:txBody>
      </p:sp>
      <p:sp>
        <p:nvSpPr>
          <p:cNvPr id="3" name="Content Placeholder 2"/>
          <p:cNvSpPr>
            <a:spLocks noGrp="1"/>
          </p:cNvSpPr>
          <p:nvPr>
            <p:ph idx="1"/>
          </p:nvPr>
        </p:nvSpPr>
        <p:spPr>
          <a:xfrm>
            <a:off x="457200" y="990600"/>
            <a:ext cx="8229600" cy="5135563"/>
          </a:xfrm>
        </p:spPr>
        <p:txBody>
          <a:bodyPr>
            <a:normAutofit fontScale="77500" lnSpcReduction="20000"/>
          </a:bodyPr>
          <a:lstStyle/>
          <a:p>
            <a:pPr>
              <a:buNone/>
            </a:pPr>
            <a:r>
              <a:rPr lang="en-US" dirty="0" smtClean="0"/>
              <a:t>Theorem : A 3-colorable graph can be colored in polynomial time using at most O(√n) colors.</a:t>
            </a:r>
          </a:p>
          <a:p>
            <a:pPr>
              <a:buNone/>
            </a:pPr>
            <a:endParaRPr lang="en-US" dirty="0" smtClean="0"/>
          </a:p>
          <a:p>
            <a:pPr>
              <a:buNone/>
            </a:pPr>
            <a:r>
              <a:rPr lang="en-US" dirty="0" smtClean="0"/>
              <a:t>Input : A 3-colrable graph G = (V,E)</a:t>
            </a:r>
          </a:p>
          <a:p>
            <a:pPr>
              <a:buNone/>
            </a:pPr>
            <a:r>
              <a:rPr lang="en-US" dirty="0" err="1" smtClean="0"/>
              <a:t>Ouput</a:t>
            </a:r>
            <a:r>
              <a:rPr lang="en-US" dirty="0" smtClean="0"/>
              <a:t> : A valid coloring using </a:t>
            </a:r>
            <a:r>
              <a:rPr lang="en-US" dirty="0" smtClean="0"/>
              <a:t>O(√n) </a:t>
            </a:r>
            <a:r>
              <a:rPr lang="en-US" dirty="0" smtClean="0"/>
              <a:t> colors.</a:t>
            </a:r>
          </a:p>
          <a:p>
            <a:pPr>
              <a:buNone/>
            </a:pPr>
            <a:endParaRPr lang="en-US" dirty="0" smtClean="0"/>
          </a:p>
          <a:p>
            <a:pPr>
              <a:buNone/>
            </a:pPr>
            <a:r>
              <a:rPr lang="en-US" dirty="0" err="1" smtClean="0"/>
              <a:t>W</a:t>
            </a:r>
            <a:r>
              <a:rPr lang="en-US" dirty="0" err="1" smtClean="0"/>
              <a:t>igderson</a:t>
            </a:r>
            <a:r>
              <a:rPr lang="en-US" dirty="0" smtClean="0"/>
              <a:t>-coloring(G) {</a:t>
            </a:r>
            <a:endParaRPr lang="en-US" dirty="0" smtClean="0"/>
          </a:p>
          <a:p>
            <a:pPr>
              <a:buNone/>
            </a:pPr>
            <a:r>
              <a:rPr lang="en-US" dirty="0" smtClean="0"/>
              <a:t>n</a:t>
            </a:r>
            <a:r>
              <a:rPr lang="en-US" dirty="0" smtClean="0"/>
              <a:t> = |V|</a:t>
            </a:r>
          </a:p>
          <a:p>
            <a:pPr>
              <a:buNone/>
            </a:pPr>
            <a:r>
              <a:rPr lang="en-US" dirty="0" smtClean="0"/>
              <a:t>c= 0  // c is color count</a:t>
            </a:r>
          </a:p>
          <a:p>
            <a:pPr>
              <a:buNone/>
            </a:pPr>
            <a:r>
              <a:rPr lang="en-US" dirty="0" smtClean="0"/>
              <a:t>w</a:t>
            </a:r>
            <a:r>
              <a:rPr lang="en-US" dirty="0" smtClean="0"/>
              <a:t>hile (V contains a vertex of degree at least </a:t>
            </a:r>
            <a:r>
              <a:rPr lang="en-US" dirty="0" smtClean="0"/>
              <a:t>√n</a:t>
            </a:r>
            <a:r>
              <a:rPr lang="en-US" dirty="0" smtClean="0"/>
              <a:t>) {</a:t>
            </a:r>
          </a:p>
          <a:p>
            <a:pPr>
              <a:buNone/>
            </a:pPr>
            <a:r>
              <a:rPr lang="en-US" dirty="0" smtClean="0"/>
              <a:t>	pick v of degree at least </a:t>
            </a:r>
            <a:r>
              <a:rPr lang="en-US" dirty="0" smtClean="0"/>
              <a:t>√</a:t>
            </a:r>
            <a:r>
              <a:rPr lang="en-US" dirty="0" smtClean="0"/>
              <a:t>n</a:t>
            </a:r>
          </a:p>
          <a:p>
            <a:pPr>
              <a:buNone/>
            </a:pPr>
            <a:r>
              <a:rPr lang="en-US" dirty="0" smtClean="0"/>
              <a:t>	</a:t>
            </a:r>
            <a:r>
              <a:rPr lang="en-US" dirty="0" smtClean="0"/>
              <a:t>G’ = (N(v), E)</a:t>
            </a:r>
          </a:p>
          <a:p>
            <a:pPr>
              <a:buNone/>
            </a:pPr>
            <a:r>
              <a:rPr lang="en-US" dirty="0" smtClean="0"/>
              <a:t>	</a:t>
            </a:r>
            <a:r>
              <a:rPr lang="en-US" dirty="0" smtClean="0"/>
              <a:t>two-color(G’, c) // this colors G’ using two colors c +1 and c +2 </a:t>
            </a:r>
          </a:p>
          <a:p>
            <a:pPr>
              <a:buNone/>
            </a:pPr>
            <a:r>
              <a:rPr lang="en-US" dirty="0" smtClean="0"/>
              <a:t>	</a:t>
            </a:r>
            <a:r>
              <a:rPr lang="en-US" dirty="0" smtClean="0"/>
              <a:t>c= c +2 // move to the next set of colors</a:t>
            </a:r>
          </a:p>
          <a:p>
            <a:pPr>
              <a:buNone/>
            </a:pPr>
            <a:r>
              <a:rPr lang="en-US" dirty="0" smtClean="0"/>
              <a:t>	</a:t>
            </a:r>
            <a:r>
              <a:rPr lang="en-US" dirty="0" smtClean="0"/>
              <a:t>G = G – N(v)</a:t>
            </a:r>
          </a:p>
          <a:p>
            <a:pPr>
              <a:buNone/>
            </a:pPr>
            <a:r>
              <a:rPr lang="en-US" dirty="0" smtClean="0"/>
              <a:t>	</a:t>
            </a:r>
            <a:r>
              <a:rPr lang="en-US" dirty="0" smtClean="0"/>
              <a:t>}</a:t>
            </a:r>
          </a:p>
          <a:p>
            <a:pPr>
              <a:buNone/>
            </a:pPr>
            <a:r>
              <a:rPr lang="en-US" dirty="0" smtClean="0"/>
              <a:t>S</a:t>
            </a:r>
            <a:r>
              <a:rPr lang="en-US" dirty="0" smtClean="0"/>
              <a:t> = {c, c+1, …. , n}</a:t>
            </a:r>
          </a:p>
          <a:p>
            <a:pPr>
              <a:buNone/>
            </a:pPr>
            <a:r>
              <a:rPr lang="en-US" dirty="0" smtClean="0"/>
              <a:t>f</a:t>
            </a:r>
            <a:r>
              <a:rPr lang="en-US" dirty="0" smtClean="0"/>
              <a:t>or each v in V</a:t>
            </a:r>
          </a:p>
          <a:p>
            <a:pPr>
              <a:buNone/>
            </a:pPr>
            <a:r>
              <a:rPr lang="en-US" dirty="0" smtClean="0"/>
              <a:t>	</a:t>
            </a:r>
            <a:r>
              <a:rPr lang="en-US" dirty="0" smtClean="0"/>
              <a:t>color v with smallest color in S not used by any vertex in N(v)</a:t>
            </a:r>
          </a:p>
          <a:p>
            <a:pPr>
              <a:buNone/>
            </a:pPr>
            <a:r>
              <a:rPr lang="en-US" dirty="0" smtClean="0"/>
              <a:t>}</a:t>
            </a:r>
            <a:endParaRPr lang="en-US" dirty="0" smtClean="0"/>
          </a:p>
          <a:p>
            <a:pPr>
              <a:buNone/>
            </a:pP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linds(horizontal)">
                                      <p:cBhvr>
                                        <p:cTn id="25" dur="500"/>
                                        <p:tgtEl>
                                          <p:spTgt spid="3">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blinds(horizontal)">
                                      <p:cBhvr>
                                        <p:cTn id="34" dur="500"/>
                                        <p:tgtEl>
                                          <p:spTgt spid="3">
                                            <p:txEl>
                                              <p:pRg st="12" end="12"/>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Effect transition="in" filter="blinds(horizontal)">
                                      <p:cBhvr>
                                        <p:cTn id="37" dur="500"/>
                                        <p:tgtEl>
                                          <p:spTgt spid="3">
                                            <p:txEl>
                                              <p:pRg st="13" end="13"/>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14" end="14"/>
                                            </p:txEl>
                                          </p:spTgt>
                                        </p:tgtEl>
                                        <p:attrNameLst>
                                          <p:attrName>style.visibility</p:attrName>
                                        </p:attrNameLst>
                                      </p:cBhvr>
                                      <p:to>
                                        <p:strVal val="visible"/>
                                      </p:to>
                                    </p:set>
                                    <p:animEffect transition="in" filter="blinds(horizontal)">
                                      <p:cBhvr>
                                        <p:cTn id="40" dur="500"/>
                                        <p:tgtEl>
                                          <p:spTgt spid="3">
                                            <p:txEl>
                                              <p:pRg st="14" end="14"/>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animEffect transition="in" filter="blinds(horizontal)">
                                      <p:cBhvr>
                                        <p:cTn id="43" dur="500"/>
                                        <p:tgtEl>
                                          <p:spTgt spid="3">
                                            <p:txEl>
                                              <p:pRg st="15" end="15"/>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3">
                                            <p:txEl>
                                              <p:pRg st="16" end="16"/>
                                            </p:txEl>
                                          </p:spTgt>
                                        </p:tgtEl>
                                        <p:attrNameLst>
                                          <p:attrName>style.visibility</p:attrName>
                                        </p:attrNameLst>
                                      </p:cBhvr>
                                      <p:to>
                                        <p:strVal val="visible"/>
                                      </p:to>
                                    </p:set>
                                    <p:animEffect transition="in" filter="blinds(horizontal)">
                                      <p:cBhvr>
                                        <p:cTn id="46" dur="500"/>
                                        <p:tgtEl>
                                          <p:spTgt spid="3">
                                            <p:txEl>
                                              <p:pRg st="16" end="16"/>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3">
                                            <p:txEl>
                                              <p:pRg st="17" end="17"/>
                                            </p:txEl>
                                          </p:spTgt>
                                        </p:tgtEl>
                                        <p:attrNameLst>
                                          <p:attrName>style.visibility</p:attrName>
                                        </p:attrNameLst>
                                      </p:cBhvr>
                                      <p:to>
                                        <p:strVal val="visible"/>
                                      </p:to>
                                    </p:set>
                                    <p:animEffect transition="in" filter="blinds(horizontal)">
                                      <p:cBhvr>
                                        <p:cTn id="49" dur="500"/>
                                        <p:tgtEl>
                                          <p:spTgt spid="3">
                                            <p:txEl>
                                              <p:pRg st="17" end="17"/>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3">
                                            <p:txEl>
                                              <p:pRg st="18" end="18"/>
                                            </p:txEl>
                                          </p:spTgt>
                                        </p:tgtEl>
                                        <p:attrNameLst>
                                          <p:attrName>style.visibility</p:attrName>
                                        </p:attrNameLst>
                                      </p:cBhvr>
                                      <p:to>
                                        <p:strVal val="visible"/>
                                      </p:to>
                                    </p:set>
                                    <p:animEffect transition="in" filter="blinds(horizontal)">
                                      <p:cBhvr>
                                        <p:cTn id="52"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Brute Force</a:t>
            </a:r>
            <a:endParaRPr lang="en-SG"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buNone/>
            </a:pPr>
            <a:r>
              <a:rPr lang="en-US" dirty="0" smtClean="0">
                <a:solidFill>
                  <a:srgbClr val="FF0000"/>
                </a:solidFill>
              </a:rPr>
              <a:t>Largest Independent Set</a:t>
            </a:r>
          </a:p>
          <a:p>
            <a:pPr>
              <a:buNone/>
            </a:pPr>
            <a:endParaRPr lang="en-US" dirty="0" smtClean="0">
              <a:solidFill>
                <a:srgbClr val="FF0000"/>
              </a:solidFill>
            </a:endParaRPr>
          </a:p>
          <a:p>
            <a:pPr>
              <a:buNone/>
            </a:pPr>
            <a:r>
              <a:rPr lang="en-US" dirty="0" smtClean="0"/>
              <a:t>Input : Graph G=(V,E)</a:t>
            </a:r>
          </a:p>
          <a:p>
            <a:pPr>
              <a:buNone/>
            </a:pPr>
            <a:r>
              <a:rPr lang="en-US" dirty="0" smtClean="0"/>
              <a:t>Output: None</a:t>
            </a:r>
          </a:p>
          <a:p>
            <a:pPr>
              <a:buNone/>
            </a:pPr>
            <a:endParaRPr lang="en-US" dirty="0" smtClean="0"/>
          </a:p>
          <a:p>
            <a:pPr>
              <a:buNone/>
            </a:pPr>
            <a:r>
              <a:rPr lang="en-US" dirty="0" smtClean="0"/>
              <a:t>Largest-independent-set(G) {</a:t>
            </a:r>
          </a:p>
          <a:p>
            <a:pPr>
              <a:buNone/>
            </a:pPr>
            <a:r>
              <a:rPr lang="en-US" dirty="0" smtClean="0"/>
              <a:t>i</a:t>
            </a:r>
            <a:r>
              <a:rPr lang="en-US" dirty="0" smtClean="0"/>
              <a:t>f (E is empty) </a:t>
            </a:r>
          </a:p>
          <a:p>
            <a:pPr>
              <a:buNone/>
            </a:pPr>
            <a:r>
              <a:rPr lang="en-US" dirty="0" smtClean="0"/>
              <a:t>	</a:t>
            </a:r>
            <a:r>
              <a:rPr lang="en-US" dirty="0" smtClean="0"/>
              <a:t>return |V|</a:t>
            </a:r>
          </a:p>
          <a:p>
            <a:pPr>
              <a:buNone/>
            </a:pPr>
            <a:r>
              <a:rPr lang="en-US" dirty="0" smtClean="0"/>
              <a:t>e</a:t>
            </a:r>
            <a:r>
              <a:rPr lang="en-US" dirty="0" smtClean="0"/>
              <a:t>lse {</a:t>
            </a:r>
          </a:p>
          <a:p>
            <a:pPr>
              <a:buNone/>
            </a:pPr>
            <a:r>
              <a:rPr lang="en-US" dirty="0" smtClean="0"/>
              <a:t>	</a:t>
            </a:r>
            <a:r>
              <a:rPr lang="en-US" dirty="0" smtClean="0"/>
              <a:t>pick first v in V such that N(v) is not empty</a:t>
            </a:r>
          </a:p>
          <a:p>
            <a:pPr>
              <a:buNone/>
            </a:pPr>
            <a:r>
              <a:rPr lang="en-US" dirty="0" smtClean="0"/>
              <a:t>	</a:t>
            </a:r>
            <a:r>
              <a:rPr lang="en-US" dirty="0" smtClean="0"/>
              <a:t>G</a:t>
            </a:r>
            <a:r>
              <a:rPr lang="en-US" baseline="-25000" dirty="0" smtClean="0"/>
              <a:t>1</a:t>
            </a:r>
            <a:r>
              <a:rPr lang="en-US" dirty="0" smtClean="0"/>
              <a:t> = G – {v}</a:t>
            </a:r>
          </a:p>
          <a:p>
            <a:pPr>
              <a:buNone/>
            </a:pPr>
            <a:r>
              <a:rPr lang="en-US" dirty="0" smtClean="0"/>
              <a:t>	</a:t>
            </a:r>
            <a:r>
              <a:rPr lang="en-US" dirty="0" smtClean="0"/>
              <a:t>G</a:t>
            </a:r>
            <a:r>
              <a:rPr lang="en-US" baseline="-25000" dirty="0" smtClean="0"/>
              <a:t>2</a:t>
            </a:r>
            <a:r>
              <a:rPr lang="en-US" dirty="0" smtClean="0"/>
              <a:t> = G – {v} – N(v) </a:t>
            </a:r>
          </a:p>
          <a:p>
            <a:pPr>
              <a:buNone/>
            </a:pPr>
            <a:r>
              <a:rPr lang="en-US" dirty="0" smtClean="0"/>
              <a:t>	</a:t>
            </a:r>
            <a:r>
              <a:rPr lang="en-US" dirty="0" smtClean="0"/>
              <a:t>k</a:t>
            </a:r>
            <a:r>
              <a:rPr lang="en-US" baseline="-25000" dirty="0" smtClean="0"/>
              <a:t>1</a:t>
            </a:r>
            <a:r>
              <a:rPr lang="en-US" dirty="0" smtClean="0"/>
              <a:t> = largest-independent-set(G</a:t>
            </a:r>
            <a:r>
              <a:rPr lang="en-US" baseline="-25000" dirty="0" smtClean="0"/>
              <a:t>1</a:t>
            </a:r>
            <a:r>
              <a:rPr lang="en-US" dirty="0" smtClean="0"/>
              <a:t>) // assume v is not in independent set </a:t>
            </a:r>
          </a:p>
          <a:p>
            <a:pPr>
              <a:buNone/>
            </a:pPr>
            <a:r>
              <a:rPr lang="en-US" dirty="0" smtClean="0"/>
              <a:t>	</a:t>
            </a:r>
            <a:r>
              <a:rPr lang="en-US" dirty="0" smtClean="0"/>
              <a:t>k</a:t>
            </a:r>
            <a:r>
              <a:rPr lang="en-US" baseline="-25000" dirty="0" smtClean="0"/>
              <a:t>2</a:t>
            </a:r>
            <a:r>
              <a:rPr lang="en-US" dirty="0" smtClean="0"/>
              <a:t> = largest-independent-set(G</a:t>
            </a:r>
            <a:r>
              <a:rPr lang="en-US" baseline="-25000" dirty="0" smtClean="0"/>
              <a:t>2</a:t>
            </a:r>
            <a:r>
              <a:rPr lang="en-US" dirty="0" smtClean="0"/>
              <a:t>) // assume v is in independent set </a:t>
            </a:r>
          </a:p>
          <a:p>
            <a:pPr>
              <a:buNone/>
            </a:pPr>
            <a:r>
              <a:rPr lang="en-US" dirty="0" smtClean="0"/>
              <a:t>	</a:t>
            </a:r>
            <a:r>
              <a:rPr lang="en-US" dirty="0" smtClean="0"/>
              <a:t>return max(k</a:t>
            </a:r>
            <a:r>
              <a:rPr lang="en-US" baseline="-25000" dirty="0" smtClean="0"/>
              <a:t>1</a:t>
            </a:r>
            <a:r>
              <a:rPr lang="en-US" dirty="0" smtClean="0"/>
              <a:t>, k</a:t>
            </a:r>
            <a:r>
              <a:rPr lang="en-US" baseline="-25000" dirty="0" smtClean="0"/>
              <a:t>2</a:t>
            </a:r>
            <a:r>
              <a:rPr lang="en-US" dirty="0" smtClean="0"/>
              <a:t> +1)</a:t>
            </a:r>
          </a:p>
          <a:p>
            <a:pPr>
              <a:buNone/>
            </a:pPr>
            <a:r>
              <a:rPr lang="en-US" dirty="0" smtClean="0"/>
              <a:t>	</a:t>
            </a:r>
            <a:r>
              <a:rPr lang="en-US" dirty="0" smtClean="0"/>
              <a:t>}</a:t>
            </a:r>
          </a:p>
          <a:p>
            <a:pPr>
              <a:buNone/>
            </a:pPr>
            <a:r>
              <a:rPr lang="en-US" dirty="0" smtClean="0"/>
              <a:t>}</a:t>
            </a:r>
            <a:endParaRPr lang="en-SG" dirty="0"/>
          </a:p>
        </p:txBody>
      </p:sp>
      <p:sp>
        <p:nvSpPr>
          <p:cNvPr id="4" name="TextBox 3"/>
          <p:cNvSpPr txBox="1"/>
          <p:nvPr/>
        </p:nvSpPr>
        <p:spPr>
          <a:xfrm>
            <a:off x="5257800" y="1066800"/>
            <a:ext cx="3385131" cy="1754326"/>
          </a:xfrm>
          <a:prstGeom prst="rect">
            <a:avLst/>
          </a:prstGeom>
          <a:noFill/>
        </p:spPr>
        <p:txBody>
          <a:bodyPr wrap="square" rtlCol="0">
            <a:spAutoFit/>
          </a:bodyPr>
          <a:lstStyle/>
          <a:p>
            <a:r>
              <a:rPr lang="en-US" dirty="0" smtClean="0"/>
              <a:t>Let a</a:t>
            </a:r>
            <a:r>
              <a:rPr lang="en-US" baseline="-25000" dirty="0" smtClean="0"/>
              <a:t>n</a:t>
            </a:r>
            <a:r>
              <a:rPr lang="en-US" dirty="0" smtClean="0"/>
              <a:t> be the running time</a:t>
            </a:r>
            <a:r>
              <a:rPr lang="en-SG" dirty="0" smtClean="0"/>
              <a:t>. Then </a:t>
            </a:r>
          </a:p>
          <a:p>
            <a:endParaRPr lang="en-US" dirty="0" smtClean="0"/>
          </a:p>
          <a:p>
            <a:r>
              <a:rPr lang="en-US" dirty="0" smtClean="0"/>
              <a:t>a</a:t>
            </a:r>
            <a:r>
              <a:rPr lang="en-US" baseline="-25000" dirty="0" smtClean="0"/>
              <a:t>n</a:t>
            </a:r>
            <a:r>
              <a:rPr lang="en-US" dirty="0" smtClean="0"/>
              <a:t> = a</a:t>
            </a:r>
            <a:r>
              <a:rPr lang="en-US" baseline="-25000" dirty="0" smtClean="0"/>
              <a:t>n-1</a:t>
            </a:r>
            <a:r>
              <a:rPr lang="en-US" dirty="0" smtClean="0"/>
              <a:t> + a</a:t>
            </a:r>
            <a:r>
              <a:rPr lang="en-US" baseline="-25000" dirty="0" smtClean="0"/>
              <a:t>n-2</a:t>
            </a:r>
            <a:r>
              <a:rPr lang="en-US" dirty="0" smtClean="0"/>
              <a:t> + cn</a:t>
            </a:r>
            <a:r>
              <a:rPr lang="en-US" baseline="30000" dirty="0" smtClean="0"/>
              <a:t>2</a:t>
            </a:r>
          </a:p>
          <a:p>
            <a:endParaRPr lang="en-US" dirty="0" smtClean="0"/>
          </a:p>
          <a:p>
            <a:r>
              <a:rPr lang="en-US" dirty="0" smtClean="0"/>
              <a:t>Solving this recursion gives</a:t>
            </a:r>
          </a:p>
          <a:p>
            <a:r>
              <a:rPr lang="en-US" dirty="0" smtClean="0"/>
              <a:t>a</a:t>
            </a:r>
            <a:r>
              <a:rPr lang="en-US" baseline="-25000" dirty="0" smtClean="0"/>
              <a:t>n</a:t>
            </a:r>
            <a:r>
              <a:rPr lang="en-US" dirty="0" smtClean="0"/>
              <a:t> = O(1.62</a:t>
            </a:r>
            <a:r>
              <a:rPr lang="en-US" baseline="30000" dirty="0" smtClean="0"/>
              <a:t>n</a:t>
            </a:r>
            <a:r>
              <a:rPr lang="en-US"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linds(horizontal)">
                                      <p:cBhvr>
                                        <p:cTn id="25" dur="500"/>
                                        <p:tgtEl>
                                          <p:spTgt spid="3">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blinds(horizontal)">
                                      <p:cBhvr>
                                        <p:cTn id="34" dur="500"/>
                                        <p:tgtEl>
                                          <p:spTgt spid="3">
                                            <p:txEl>
                                              <p:pRg st="12" end="12"/>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Effect transition="in" filter="blinds(horizontal)">
                                      <p:cBhvr>
                                        <p:cTn id="37" dur="500"/>
                                        <p:tgtEl>
                                          <p:spTgt spid="3">
                                            <p:txEl>
                                              <p:pRg st="13" end="13"/>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14" end="14"/>
                                            </p:txEl>
                                          </p:spTgt>
                                        </p:tgtEl>
                                        <p:attrNameLst>
                                          <p:attrName>style.visibility</p:attrName>
                                        </p:attrNameLst>
                                      </p:cBhvr>
                                      <p:to>
                                        <p:strVal val="visible"/>
                                      </p:to>
                                    </p:set>
                                    <p:animEffect transition="in" filter="blinds(horizontal)">
                                      <p:cBhvr>
                                        <p:cTn id="40" dur="500"/>
                                        <p:tgtEl>
                                          <p:spTgt spid="3">
                                            <p:txEl>
                                              <p:pRg st="14" end="14"/>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animEffect transition="in" filter="blinds(horizontal)">
                                      <p:cBhvr>
                                        <p:cTn id="43" dur="500"/>
                                        <p:tgtEl>
                                          <p:spTgt spid="3">
                                            <p:txEl>
                                              <p:pRg st="15" end="15"/>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3">
                                            <p:txEl>
                                              <p:pRg st="16" end="16"/>
                                            </p:txEl>
                                          </p:spTgt>
                                        </p:tgtEl>
                                        <p:attrNameLst>
                                          <p:attrName>style.visibility</p:attrName>
                                        </p:attrNameLst>
                                      </p:cBhvr>
                                      <p:to>
                                        <p:strVal val="visible"/>
                                      </p:to>
                                    </p:set>
                                    <p:animEffect transition="in" filter="blinds(horizontal)">
                                      <p:cBhvr>
                                        <p:cTn id="46" dur="500"/>
                                        <p:tgtEl>
                                          <p:spTgt spid="3">
                                            <p:txEl>
                                              <p:pRg st="16" end="1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blinds(horizontal)">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TP_tmp.png"/>
          <p:cNvPicPr>
            <a:picLocks noChangeAspect="1"/>
          </p:cNvPicPr>
          <p:nvPr>
            <p:custDataLst>
              <p:tags r:id="rId1"/>
            </p:custDataLst>
          </p:nvPr>
        </p:nvPicPr>
        <p:blipFill>
          <a:blip r:embed="rId6" cstate="print"/>
          <a:stretch>
            <a:fillRect/>
          </a:stretch>
        </p:blipFill>
        <p:spPr bwMode="auto">
          <a:xfrm>
            <a:off x="5715000" y="1447800"/>
            <a:ext cx="1447586" cy="2312213"/>
          </a:xfrm>
          <a:prstGeom prst="rect">
            <a:avLst/>
          </a:prstGeom>
          <a:noFill/>
          <a:ln/>
          <a:effectLst/>
        </p:spPr>
      </p:pic>
      <p:pic>
        <p:nvPicPr>
          <p:cNvPr id="40" name="Picture 39" descr="TP_tmp.png"/>
          <p:cNvPicPr>
            <a:picLocks noChangeAspect="1"/>
          </p:cNvPicPr>
          <p:nvPr>
            <p:custDataLst>
              <p:tags r:id="rId2"/>
            </p:custDataLst>
          </p:nvPr>
        </p:nvPicPr>
        <p:blipFill>
          <a:blip r:embed="rId7" cstate="print"/>
          <a:stretch>
            <a:fillRect/>
          </a:stretch>
        </p:blipFill>
        <p:spPr bwMode="auto">
          <a:xfrm>
            <a:off x="5181386" y="4419601"/>
            <a:ext cx="3429004" cy="914400"/>
          </a:xfrm>
          <a:prstGeom prst="rect">
            <a:avLst/>
          </a:prstGeom>
          <a:noFill/>
          <a:ln/>
          <a:effectLst/>
        </p:spPr>
      </p:pic>
      <p:pic>
        <p:nvPicPr>
          <p:cNvPr id="42" name="Picture 41" descr="TP_tmp.png"/>
          <p:cNvPicPr>
            <a:picLocks noChangeAspect="1"/>
          </p:cNvPicPr>
          <p:nvPr>
            <p:custDataLst>
              <p:tags r:id="rId3"/>
            </p:custDataLst>
          </p:nvPr>
        </p:nvPicPr>
        <p:blipFill>
          <a:blip r:embed="rId8" cstate="print"/>
          <a:stretch>
            <a:fillRect/>
          </a:stretch>
        </p:blipFill>
        <p:spPr bwMode="auto">
          <a:xfrm>
            <a:off x="914400" y="1447800"/>
            <a:ext cx="1419061" cy="2590800"/>
          </a:xfrm>
          <a:prstGeom prst="rect">
            <a:avLst/>
          </a:prstGeom>
          <a:noFill/>
          <a:ln/>
          <a:effectLst/>
        </p:spPr>
      </p:pic>
      <p:pic>
        <p:nvPicPr>
          <p:cNvPr id="43" name="Picture 42" descr="TP_tmp.png"/>
          <p:cNvPicPr>
            <a:picLocks noChangeAspect="1"/>
          </p:cNvPicPr>
          <p:nvPr>
            <p:custDataLst>
              <p:tags r:id="rId4"/>
            </p:custDataLst>
          </p:nvPr>
        </p:nvPicPr>
        <p:blipFill>
          <a:blip r:embed="rId9" cstate="print"/>
          <a:stretch>
            <a:fillRect/>
          </a:stretch>
        </p:blipFill>
        <p:spPr bwMode="auto">
          <a:xfrm>
            <a:off x="762000" y="4495799"/>
            <a:ext cx="3200400" cy="1084827"/>
          </a:xfrm>
          <a:prstGeom prst="rect">
            <a:avLst/>
          </a:prstGeom>
          <a:noFill/>
          <a:ln/>
          <a:effectLst/>
        </p:spPr>
      </p:pic>
      <p:sp>
        <p:nvSpPr>
          <p:cNvPr id="6" name="Title 1"/>
          <p:cNvSpPr>
            <a:spLocks noGrp="1"/>
          </p:cNvSpPr>
          <p:nvPr>
            <p:ph type="title"/>
          </p:nvPr>
        </p:nvSpPr>
        <p:spPr>
          <a:xfrm>
            <a:off x="457200" y="274638"/>
            <a:ext cx="8229600" cy="1143000"/>
          </a:xfrm>
        </p:spPr>
        <p:txBody>
          <a:bodyPr/>
          <a:lstStyle/>
          <a:p>
            <a:r>
              <a:rPr lang="en-US" smtClean="0">
                <a:solidFill>
                  <a:srgbClr val="FF0000"/>
                </a:solidFill>
              </a:rPr>
              <a:t>Examples</a:t>
            </a:r>
            <a:endParaRPr lang="en-SG"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linds(horizontal)">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lstStyle/>
          <a:p>
            <a:r>
              <a:rPr lang="en-US" dirty="0" smtClean="0"/>
              <a:t>Brute Force</a:t>
            </a:r>
            <a:endParaRPr lang="en-SG" dirty="0"/>
          </a:p>
        </p:txBody>
      </p:sp>
      <p:sp>
        <p:nvSpPr>
          <p:cNvPr id="3" name="Content Placeholder 2"/>
          <p:cNvSpPr>
            <a:spLocks noGrp="1"/>
          </p:cNvSpPr>
          <p:nvPr>
            <p:ph idx="1"/>
          </p:nvPr>
        </p:nvSpPr>
        <p:spPr>
          <a:xfrm>
            <a:off x="457200" y="1143000"/>
            <a:ext cx="4038600" cy="5562600"/>
          </a:xfrm>
        </p:spPr>
        <p:txBody>
          <a:bodyPr>
            <a:noAutofit/>
          </a:bodyPr>
          <a:lstStyle/>
          <a:p>
            <a:pPr>
              <a:buNone/>
            </a:pPr>
            <a:r>
              <a:rPr lang="en-US" sz="1500" dirty="0" smtClean="0">
                <a:solidFill>
                  <a:srgbClr val="FF0000"/>
                </a:solidFill>
              </a:rPr>
              <a:t>3-SAT</a:t>
            </a:r>
          </a:p>
          <a:p>
            <a:pPr>
              <a:buNone/>
            </a:pPr>
            <a:endParaRPr lang="en-US" sz="1500" dirty="0" smtClean="0"/>
          </a:p>
          <a:p>
            <a:pPr>
              <a:buNone/>
            </a:pPr>
            <a:r>
              <a:rPr lang="en-US" sz="1500" dirty="0" smtClean="0"/>
              <a:t>Input Parameter : 3-CNF formula </a:t>
            </a:r>
            <a:r>
              <a:rPr lang="el-GR" sz="1500" dirty="0" smtClean="0"/>
              <a:t>φ</a:t>
            </a:r>
            <a:endParaRPr lang="en-US" sz="1500" dirty="0" smtClean="0"/>
          </a:p>
          <a:p>
            <a:pPr>
              <a:buNone/>
            </a:pPr>
            <a:r>
              <a:rPr lang="en-US" sz="1500" dirty="0" err="1" smtClean="0"/>
              <a:t>Ouput</a:t>
            </a:r>
            <a:r>
              <a:rPr lang="en-US" sz="1500" dirty="0" smtClean="0"/>
              <a:t> : None</a:t>
            </a:r>
          </a:p>
          <a:p>
            <a:pPr>
              <a:buNone/>
            </a:pPr>
            <a:endParaRPr lang="en-US" sz="1500" dirty="0" smtClean="0"/>
          </a:p>
          <a:p>
            <a:pPr>
              <a:buNone/>
            </a:pPr>
            <a:r>
              <a:rPr lang="en-US" sz="1500" dirty="0" smtClean="0"/>
              <a:t>3-satisfiability(</a:t>
            </a:r>
            <a:r>
              <a:rPr lang="el-GR" sz="1500" dirty="0" smtClean="0"/>
              <a:t>φ</a:t>
            </a:r>
            <a:r>
              <a:rPr lang="en-US" sz="1500" dirty="0" smtClean="0"/>
              <a:t>) {</a:t>
            </a:r>
          </a:p>
          <a:p>
            <a:pPr>
              <a:buNone/>
            </a:pPr>
            <a:r>
              <a:rPr lang="en-US" sz="1500" dirty="0" smtClean="0"/>
              <a:t>	</a:t>
            </a:r>
            <a:r>
              <a:rPr lang="en-US" sz="1500" dirty="0" smtClean="0"/>
              <a:t>if (</a:t>
            </a:r>
            <a:r>
              <a:rPr lang="el-GR" sz="1500" dirty="0" smtClean="0"/>
              <a:t>φ</a:t>
            </a:r>
            <a:r>
              <a:rPr lang="en-US" sz="1500" dirty="0" smtClean="0"/>
              <a:t> does not contain any clauses)</a:t>
            </a:r>
          </a:p>
          <a:p>
            <a:pPr>
              <a:buNone/>
            </a:pPr>
            <a:r>
              <a:rPr lang="en-US" sz="1500" dirty="0" smtClean="0"/>
              <a:t>	</a:t>
            </a:r>
            <a:r>
              <a:rPr lang="en-US" sz="1500" dirty="0" smtClean="0"/>
              <a:t>	return </a:t>
            </a:r>
            <a:r>
              <a:rPr lang="el-GR" sz="1500" dirty="0" smtClean="0"/>
              <a:t>φ</a:t>
            </a:r>
            <a:r>
              <a:rPr lang="en-US" sz="1500" dirty="0" smtClean="0"/>
              <a:t> </a:t>
            </a:r>
            <a:r>
              <a:rPr lang="en-US" sz="1500" dirty="0" smtClean="0"/>
              <a:t>// </a:t>
            </a:r>
            <a:r>
              <a:rPr lang="el-GR" sz="1500" dirty="0" smtClean="0"/>
              <a:t>φ</a:t>
            </a:r>
            <a:r>
              <a:rPr lang="en-US" sz="1500" dirty="0" smtClean="0"/>
              <a:t> has to be logical constant either true of false</a:t>
            </a:r>
          </a:p>
          <a:p>
            <a:pPr>
              <a:buNone/>
            </a:pPr>
            <a:r>
              <a:rPr lang="en-US" sz="1500" dirty="0" smtClean="0"/>
              <a:t>	</a:t>
            </a:r>
            <a:r>
              <a:rPr lang="en-US" sz="1500" dirty="0" smtClean="0"/>
              <a:t>if (</a:t>
            </a:r>
            <a:r>
              <a:rPr lang="el-GR" sz="1500" dirty="0" smtClean="0"/>
              <a:t>φ</a:t>
            </a:r>
            <a:r>
              <a:rPr lang="en-US" sz="1500" dirty="0" smtClean="0"/>
              <a:t> contains a clause with one literal a) {</a:t>
            </a:r>
            <a:endParaRPr lang="en-US" sz="1500" dirty="0" smtClean="0"/>
          </a:p>
          <a:p>
            <a:pPr>
              <a:buNone/>
            </a:pPr>
            <a:r>
              <a:rPr lang="en-US" sz="1500" dirty="0" smtClean="0"/>
              <a:t>		</a:t>
            </a:r>
            <a:r>
              <a:rPr lang="el-GR" sz="1500" dirty="0" smtClean="0"/>
              <a:t> φ</a:t>
            </a:r>
            <a:r>
              <a:rPr lang="en-US" sz="1500" baseline="-25000" dirty="0" smtClean="0"/>
              <a:t>1</a:t>
            </a:r>
            <a:r>
              <a:rPr lang="en-US" sz="1500" dirty="0" smtClean="0"/>
              <a:t> = </a:t>
            </a:r>
            <a:r>
              <a:rPr lang="el-GR" sz="1500" dirty="0" smtClean="0"/>
              <a:t>φ</a:t>
            </a:r>
            <a:r>
              <a:rPr lang="en-US" sz="1500" dirty="0" smtClean="0"/>
              <a:t>[a-&gt;true</a:t>
            </a:r>
            <a:r>
              <a:rPr lang="en-US" sz="1500" dirty="0" smtClean="0"/>
              <a:t>] // a has to be true</a:t>
            </a:r>
            <a:endParaRPr lang="en-US" sz="1500" dirty="0" smtClean="0"/>
          </a:p>
          <a:p>
            <a:pPr>
              <a:buNone/>
            </a:pPr>
            <a:r>
              <a:rPr lang="en-US" sz="1500" dirty="0" smtClean="0"/>
              <a:t>		return 3-satisfaibility(</a:t>
            </a:r>
            <a:r>
              <a:rPr lang="el-GR" sz="1500" dirty="0" smtClean="0"/>
              <a:t>φ</a:t>
            </a:r>
            <a:r>
              <a:rPr lang="en-US" sz="1500" baseline="-25000" dirty="0" smtClean="0"/>
              <a:t>1</a:t>
            </a:r>
            <a:r>
              <a:rPr lang="en-US" sz="1500" dirty="0" smtClean="0"/>
              <a:t>) 	</a:t>
            </a:r>
            <a:endParaRPr lang="en-US" sz="1500" dirty="0" smtClean="0"/>
          </a:p>
          <a:p>
            <a:pPr>
              <a:buNone/>
            </a:pPr>
            <a:r>
              <a:rPr lang="en-US" sz="1500" dirty="0" smtClean="0"/>
              <a:t>	</a:t>
            </a:r>
            <a:r>
              <a:rPr lang="en-US" sz="1500" dirty="0" smtClean="0"/>
              <a:t>}</a:t>
            </a:r>
          </a:p>
          <a:p>
            <a:pPr>
              <a:buNone/>
            </a:pPr>
            <a:r>
              <a:rPr lang="en-US" sz="1500" dirty="0" smtClean="0"/>
              <a:t>	</a:t>
            </a:r>
            <a:r>
              <a:rPr lang="en-US" sz="1500" dirty="0" smtClean="0"/>
              <a:t>if </a:t>
            </a:r>
            <a:r>
              <a:rPr lang="en-US" sz="1500" dirty="0" smtClean="0"/>
              <a:t>(</a:t>
            </a:r>
            <a:r>
              <a:rPr lang="el-GR" sz="1500" dirty="0" smtClean="0"/>
              <a:t>φ</a:t>
            </a:r>
            <a:r>
              <a:rPr lang="en-US" sz="1500" dirty="0" smtClean="0"/>
              <a:t> contains a clause with </a:t>
            </a:r>
            <a:r>
              <a:rPr lang="en-US" sz="1500" dirty="0" smtClean="0"/>
              <a:t>two literals a and b) </a:t>
            </a:r>
            <a:r>
              <a:rPr lang="en-US" sz="1500" dirty="0" smtClean="0"/>
              <a:t>{</a:t>
            </a:r>
          </a:p>
          <a:p>
            <a:pPr>
              <a:buNone/>
            </a:pPr>
            <a:r>
              <a:rPr lang="en-US" sz="1500" dirty="0" smtClean="0"/>
              <a:t>		</a:t>
            </a:r>
            <a:r>
              <a:rPr lang="el-GR" sz="1500" dirty="0" smtClean="0"/>
              <a:t> φ</a:t>
            </a:r>
            <a:r>
              <a:rPr lang="en-US" sz="1500" baseline="-25000" dirty="0" smtClean="0"/>
              <a:t>1</a:t>
            </a:r>
            <a:r>
              <a:rPr lang="en-US" sz="1500" dirty="0" smtClean="0"/>
              <a:t> = </a:t>
            </a:r>
            <a:r>
              <a:rPr lang="el-GR" sz="1500" dirty="0" smtClean="0"/>
              <a:t>φ</a:t>
            </a:r>
            <a:r>
              <a:rPr lang="en-US" sz="1500" dirty="0" smtClean="0"/>
              <a:t>[a-&gt;true] </a:t>
            </a:r>
            <a:endParaRPr lang="en-US" sz="1500" dirty="0" smtClean="0"/>
          </a:p>
          <a:p>
            <a:pPr>
              <a:buNone/>
            </a:pPr>
            <a:r>
              <a:rPr lang="en-US" sz="1500" dirty="0" smtClean="0"/>
              <a:t>		</a:t>
            </a:r>
            <a:r>
              <a:rPr lang="el-GR" sz="1500" dirty="0" smtClean="0"/>
              <a:t> </a:t>
            </a:r>
            <a:r>
              <a:rPr lang="el-GR" sz="1500" dirty="0" smtClean="0"/>
              <a:t>φ</a:t>
            </a:r>
            <a:r>
              <a:rPr lang="en-US" sz="1500" baseline="-25000" dirty="0" smtClean="0"/>
              <a:t>2</a:t>
            </a:r>
            <a:r>
              <a:rPr lang="en-US" sz="1500" dirty="0" smtClean="0"/>
              <a:t> = </a:t>
            </a:r>
            <a:r>
              <a:rPr lang="el-GR" sz="1500" dirty="0" smtClean="0"/>
              <a:t>φ</a:t>
            </a:r>
            <a:r>
              <a:rPr lang="en-US" sz="1500" dirty="0" smtClean="0"/>
              <a:t>[a-&gt;false][b-&gt;true]</a:t>
            </a:r>
          </a:p>
          <a:p>
            <a:pPr>
              <a:buNone/>
            </a:pPr>
            <a:r>
              <a:rPr lang="en-US" sz="1500" dirty="0" smtClean="0"/>
              <a:t>		return 3-satisfaibility(</a:t>
            </a:r>
            <a:r>
              <a:rPr lang="el-GR" sz="1500" dirty="0" smtClean="0"/>
              <a:t>φ</a:t>
            </a:r>
            <a:r>
              <a:rPr lang="en-US" sz="1500" baseline="-25000" dirty="0" smtClean="0"/>
              <a:t>1</a:t>
            </a:r>
            <a:r>
              <a:rPr lang="en-US" sz="1500" dirty="0" smtClean="0"/>
              <a:t>) ) || 3-satisfaibility(</a:t>
            </a:r>
            <a:r>
              <a:rPr lang="el-GR" sz="1500" dirty="0" smtClean="0"/>
              <a:t>φ</a:t>
            </a:r>
            <a:r>
              <a:rPr lang="en-US" sz="1500" baseline="-25000" dirty="0" smtClean="0"/>
              <a:t>2</a:t>
            </a:r>
            <a:r>
              <a:rPr lang="en-US" sz="1500" dirty="0" smtClean="0"/>
              <a:t>)</a:t>
            </a:r>
          </a:p>
          <a:p>
            <a:pPr>
              <a:buNone/>
            </a:pPr>
            <a:r>
              <a:rPr lang="en-US" sz="1500" dirty="0" smtClean="0"/>
              <a:t>	} </a:t>
            </a:r>
            <a:r>
              <a:rPr lang="en-US" sz="1500" dirty="0" smtClean="0"/>
              <a:t>	</a:t>
            </a:r>
          </a:p>
          <a:p>
            <a:pPr>
              <a:buNone/>
            </a:pPr>
            <a:r>
              <a:rPr lang="en-US" sz="1500" dirty="0" smtClean="0"/>
              <a:t>	</a:t>
            </a:r>
          </a:p>
        </p:txBody>
      </p:sp>
      <p:sp>
        <p:nvSpPr>
          <p:cNvPr id="5" name="TextBox 4"/>
          <p:cNvSpPr txBox="1"/>
          <p:nvPr/>
        </p:nvSpPr>
        <p:spPr>
          <a:xfrm>
            <a:off x="4572000" y="1143000"/>
            <a:ext cx="4419600" cy="2169825"/>
          </a:xfrm>
          <a:prstGeom prst="rect">
            <a:avLst/>
          </a:prstGeom>
          <a:noFill/>
        </p:spPr>
        <p:txBody>
          <a:bodyPr wrap="square" rtlCol="0">
            <a:spAutoFit/>
          </a:bodyPr>
          <a:lstStyle/>
          <a:p>
            <a:pPr>
              <a:buNone/>
            </a:pPr>
            <a:r>
              <a:rPr lang="en-US" sz="1500" dirty="0" smtClean="0"/>
              <a:t>if (</a:t>
            </a:r>
            <a:r>
              <a:rPr lang="el-GR" sz="1500" dirty="0" smtClean="0"/>
              <a:t>φ</a:t>
            </a:r>
            <a:r>
              <a:rPr lang="en-US" sz="1500" dirty="0" smtClean="0"/>
              <a:t> contains a clause with three literals a, b and c){ </a:t>
            </a:r>
          </a:p>
          <a:p>
            <a:pPr>
              <a:buNone/>
            </a:pPr>
            <a:r>
              <a:rPr lang="en-US" sz="1500" dirty="0" smtClean="0"/>
              <a:t>	</a:t>
            </a:r>
            <a:r>
              <a:rPr lang="el-GR" sz="1500" dirty="0" smtClean="0"/>
              <a:t>φ</a:t>
            </a:r>
            <a:r>
              <a:rPr lang="en-US" sz="1500" baseline="-25000" dirty="0" smtClean="0"/>
              <a:t>1</a:t>
            </a:r>
            <a:r>
              <a:rPr lang="en-US" sz="1500" dirty="0" smtClean="0"/>
              <a:t> = </a:t>
            </a:r>
            <a:r>
              <a:rPr lang="el-GR" sz="1500" dirty="0" smtClean="0"/>
              <a:t>φ</a:t>
            </a:r>
            <a:r>
              <a:rPr lang="en-US" sz="1500" dirty="0" smtClean="0"/>
              <a:t>[a-&gt;true]</a:t>
            </a:r>
          </a:p>
          <a:p>
            <a:pPr>
              <a:buNone/>
            </a:pPr>
            <a:r>
              <a:rPr lang="en-US" sz="1500" dirty="0" smtClean="0"/>
              <a:t>	</a:t>
            </a:r>
            <a:r>
              <a:rPr lang="el-GR" sz="1500" dirty="0" smtClean="0"/>
              <a:t> </a:t>
            </a:r>
            <a:r>
              <a:rPr lang="el-GR" sz="1500" dirty="0" smtClean="0"/>
              <a:t>φ</a:t>
            </a:r>
            <a:r>
              <a:rPr lang="en-US" sz="1500" baseline="-25000" dirty="0" smtClean="0"/>
              <a:t>2</a:t>
            </a:r>
            <a:r>
              <a:rPr lang="en-US" sz="1500" dirty="0" smtClean="0"/>
              <a:t> = </a:t>
            </a:r>
            <a:r>
              <a:rPr lang="el-GR" sz="1500" dirty="0" smtClean="0"/>
              <a:t>φ</a:t>
            </a:r>
            <a:r>
              <a:rPr lang="en-US" sz="1500" dirty="0" smtClean="0"/>
              <a:t>[a-&gt;false][b-&gt;true]</a:t>
            </a:r>
          </a:p>
          <a:p>
            <a:pPr>
              <a:buNone/>
            </a:pPr>
            <a:r>
              <a:rPr lang="en-US" sz="1500" dirty="0" smtClean="0"/>
              <a:t>	</a:t>
            </a:r>
            <a:r>
              <a:rPr lang="el-GR" sz="1500" dirty="0" smtClean="0"/>
              <a:t> </a:t>
            </a:r>
            <a:r>
              <a:rPr lang="el-GR" sz="1500" dirty="0" smtClean="0"/>
              <a:t>φ</a:t>
            </a:r>
            <a:r>
              <a:rPr lang="en-US" sz="1500" baseline="-25000" dirty="0" smtClean="0"/>
              <a:t>3</a:t>
            </a:r>
            <a:r>
              <a:rPr lang="en-US" sz="1500" dirty="0" smtClean="0"/>
              <a:t> = </a:t>
            </a:r>
            <a:r>
              <a:rPr lang="el-GR" sz="1500" dirty="0" smtClean="0"/>
              <a:t>φ</a:t>
            </a:r>
            <a:r>
              <a:rPr lang="en-US" sz="1500" dirty="0" smtClean="0"/>
              <a:t>[a-&gt;false][b-&gt;false][c-&gt;true]</a:t>
            </a:r>
          </a:p>
          <a:p>
            <a:pPr>
              <a:buNone/>
            </a:pPr>
            <a:r>
              <a:rPr lang="en-US" sz="1500" dirty="0" smtClean="0"/>
              <a:t>	</a:t>
            </a:r>
            <a:r>
              <a:rPr lang="en-US" sz="1500" dirty="0" smtClean="0"/>
              <a:t>return </a:t>
            </a:r>
            <a:r>
              <a:rPr lang="en-US" sz="1500" dirty="0" smtClean="0"/>
              <a:t>3-satisfaibility(</a:t>
            </a:r>
            <a:r>
              <a:rPr lang="el-GR" sz="1500" dirty="0" smtClean="0"/>
              <a:t>φ</a:t>
            </a:r>
            <a:r>
              <a:rPr lang="en-US" sz="1500" baseline="-25000" dirty="0" smtClean="0"/>
              <a:t>1</a:t>
            </a:r>
            <a:r>
              <a:rPr lang="en-US" sz="1500" dirty="0" smtClean="0"/>
              <a:t>) </a:t>
            </a:r>
            <a:endParaRPr lang="en-US" sz="1500" dirty="0" smtClean="0"/>
          </a:p>
          <a:p>
            <a:pPr>
              <a:buNone/>
            </a:pPr>
            <a:r>
              <a:rPr lang="en-US" sz="1500" dirty="0" smtClean="0"/>
              <a:t>	</a:t>
            </a:r>
            <a:r>
              <a:rPr lang="en-US" sz="1500" dirty="0" smtClean="0"/>
              <a:t>|| </a:t>
            </a:r>
            <a:r>
              <a:rPr lang="en-US" sz="1500" dirty="0" smtClean="0"/>
              <a:t>3-satisfaibility(</a:t>
            </a:r>
            <a:r>
              <a:rPr lang="el-GR" sz="1500" dirty="0" smtClean="0"/>
              <a:t>φ</a:t>
            </a:r>
            <a:r>
              <a:rPr lang="en-US" sz="1500" baseline="-25000" dirty="0" smtClean="0"/>
              <a:t>2</a:t>
            </a:r>
            <a:r>
              <a:rPr lang="en-US" sz="1500" dirty="0" smtClean="0"/>
              <a:t>)  </a:t>
            </a:r>
            <a:endParaRPr lang="en-US" sz="1500" dirty="0" smtClean="0"/>
          </a:p>
          <a:p>
            <a:pPr>
              <a:buNone/>
            </a:pPr>
            <a:r>
              <a:rPr lang="en-US" sz="1500" dirty="0" smtClean="0"/>
              <a:t>	</a:t>
            </a:r>
            <a:r>
              <a:rPr lang="en-US" sz="1500" dirty="0" smtClean="0"/>
              <a:t>|| </a:t>
            </a:r>
            <a:r>
              <a:rPr lang="en-US" sz="1500" dirty="0" smtClean="0"/>
              <a:t>3-satisfaibility(</a:t>
            </a:r>
            <a:r>
              <a:rPr lang="el-GR" sz="1500" dirty="0" smtClean="0"/>
              <a:t>φ</a:t>
            </a:r>
            <a:r>
              <a:rPr lang="en-US" sz="1500" baseline="-25000" dirty="0" smtClean="0"/>
              <a:t>3</a:t>
            </a:r>
            <a:r>
              <a:rPr lang="en-US" sz="1500" dirty="0" smtClean="0"/>
              <a:t>)</a:t>
            </a:r>
          </a:p>
          <a:p>
            <a:pPr>
              <a:buNone/>
            </a:pPr>
            <a:r>
              <a:rPr lang="en-US" sz="1500" dirty="0" smtClean="0"/>
              <a:t>	}</a:t>
            </a:r>
            <a:endParaRPr lang="en-US" sz="1500" dirty="0" smtClean="0"/>
          </a:p>
          <a:p>
            <a:pPr>
              <a:buNone/>
            </a:pPr>
            <a:r>
              <a:rPr lang="en-US" sz="1500" dirty="0" smtClean="0"/>
              <a:t>} </a:t>
            </a:r>
          </a:p>
        </p:txBody>
      </p:sp>
      <p:sp>
        <p:nvSpPr>
          <p:cNvPr id="7" name="TextBox 6"/>
          <p:cNvSpPr txBox="1"/>
          <p:nvPr/>
        </p:nvSpPr>
        <p:spPr>
          <a:xfrm>
            <a:off x="4800600" y="3429000"/>
            <a:ext cx="3733800" cy="3093154"/>
          </a:xfrm>
          <a:prstGeom prst="rect">
            <a:avLst/>
          </a:prstGeom>
          <a:noFill/>
        </p:spPr>
        <p:txBody>
          <a:bodyPr wrap="square" rtlCol="0">
            <a:spAutoFit/>
          </a:bodyPr>
          <a:lstStyle/>
          <a:p>
            <a:r>
              <a:rPr lang="en-US" sz="1500" dirty="0" smtClean="0"/>
              <a:t>Let a</a:t>
            </a:r>
            <a:r>
              <a:rPr lang="en-US" sz="1500" baseline="-25000" dirty="0" smtClean="0"/>
              <a:t>n</a:t>
            </a:r>
            <a:r>
              <a:rPr lang="en-US" sz="1500" dirty="0" smtClean="0"/>
              <a:t> be the  number of recursive calls made by the algorithm on input formula with n variables. </a:t>
            </a:r>
            <a:r>
              <a:rPr lang="en-SG" sz="1500" dirty="0" smtClean="0"/>
              <a:t>Then </a:t>
            </a:r>
          </a:p>
          <a:p>
            <a:endParaRPr lang="en-US" sz="1500" dirty="0" smtClean="0"/>
          </a:p>
          <a:p>
            <a:r>
              <a:rPr lang="en-US" sz="1500" dirty="0" smtClean="0"/>
              <a:t>a</a:t>
            </a:r>
            <a:r>
              <a:rPr lang="en-US" sz="1500" baseline="-25000" dirty="0" smtClean="0"/>
              <a:t>n</a:t>
            </a:r>
            <a:r>
              <a:rPr lang="en-US" sz="1500" dirty="0" smtClean="0"/>
              <a:t> = a</a:t>
            </a:r>
            <a:r>
              <a:rPr lang="en-US" sz="1500" baseline="-25000" dirty="0" smtClean="0"/>
              <a:t>n-1</a:t>
            </a:r>
            <a:r>
              <a:rPr lang="en-US" sz="1500" dirty="0" smtClean="0"/>
              <a:t> + a</a:t>
            </a:r>
            <a:r>
              <a:rPr lang="en-US" sz="1500" baseline="-25000" dirty="0" smtClean="0"/>
              <a:t>n-2</a:t>
            </a:r>
            <a:r>
              <a:rPr lang="en-US" sz="1500" dirty="0" smtClean="0"/>
              <a:t> + a</a:t>
            </a:r>
            <a:r>
              <a:rPr lang="en-US" sz="1500" baseline="-25000" dirty="0" smtClean="0"/>
              <a:t>n-3</a:t>
            </a:r>
          </a:p>
          <a:p>
            <a:endParaRPr lang="en-US" sz="1500" dirty="0" smtClean="0"/>
          </a:p>
          <a:p>
            <a:r>
              <a:rPr lang="en-US" sz="1500" dirty="0" smtClean="0"/>
              <a:t>Solving this recursion gives</a:t>
            </a:r>
          </a:p>
          <a:p>
            <a:r>
              <a:rPr lang="en-US" sz="1500" dirty="0" smtClean="0"/>
              <a:t>a</a:t>
            </a:r>
            <a:r>
              <a:rPr lang="en-US" sz="1500" baseline="-25000" dirty="0" smtClean="0"/>
              <a:t>n</a:t>
            </a:r>
            <a:r>
              <a:rPr lang="en-US" sz="1500" dirty="0" smtClean="0"/>
              <a:t> = O(1.84</a:t>
            </a:r>
            <a:r>
              <a:rPr lang="en-US" sz="1500" baseline="30000" dirty="0" smtClean="0"/>
              <a:t>n</a:t>
            </a:r>
            <a:r>
              <a:rPr lang="en-US" sz="1500" dirty="0" smtClean="0"/>
              <a:t>). In each recursion the time taken is O(|</a:t>
            </a:r>
            <a:r>
              <a:rPr lang="el-GR" sz="1500" dirty="0" smtClean="0"/>
              <a:t>φ</a:t>
            </a:r>
            <a:r>
              <a:rPr lang="en-US" sz="1500" dirty="0" smtClean="0"/>
              <a:t>|) and hence total time taken is </a:t>
            </a:r>
          </a:p>
          <a:p>
            <a:r>
              <a:rPr lang="en-US" sz="1500" dirty="0" smtClean="0"/>
              <a:t>O</a:t>
            </a:r>
            <a:r>
              <a:rPr lang="en-US" sz="1500" dirty="0" smtClean="0"/>
              <a:t>(|</a:t>
            </a:r>
            <a:r>
              <a:rPr lang="el-GR" sz="1500" dirty="0" smtClean="0"/>
              <a:t>φ</a:t>
            </a:r>
            <a:r>
              <a:rPr lang="en-US" sz="1500" dirty="0" smtClean="0"/>
              <a:t>| 1.84</a:t>
            </a:r>
            <a:r>
              <a:rPr lang="en-US" sz="1500" baseline="30000" dirty="0" smtClean="0"/>
              <a:t>n</a:t>
            </a:r>
            <a:r>
              <a:rPr lang="en-US" sz="1500" dirty="0" smtClean="0"/>
              <a:t>) .</a:t>
            </a:r>
          </a:p>
          <a:p>
            <a:endParaRPr lang="en-US" sz="1500" dirty="0" smtClean="0"/>
          </a:p>
          <a:p>
            <a:r>
              <a:rPr lang="en-US" sz="1500" dirty="0" smtClean="0"/>
              <a:t>The best time known till now is </a:t>
            </a:r>
            <a:r>
              <a:rPr lang="en-US" sz="1500" dirty="0" smtClean="0"/>
              <a:t>O(|</a:t>
            </a:r>
            <a:r>
              <a:rPr lang="el-GR" sz="1500" dirty="0" smtClean="0"/>
              <a:t>φ</a:t>
            </a:r>
            <a:r>
              <a:rPr lang="en-US" sz="1500" dirty="0" smtClean="0"/>
              <a:t>| </a:t>
            </a:r>
            <a:r>
              <a:rPr lang="en-US" sz="1500" dirty="0" smtClean="0"/>
              <a:t>1.77</a:t>
            </a:r>
            <a:r>
              <a:rPr lang="en-US" sz="1500" baseline="30000" dirty="0" smtClean="0"/>
              <a:t>n</a:t>
            </a:r>
            <a:r>
              <a:rPr lang="en-US" sz="1500" dirty="0" smtClean="0"/>
              <a:t>) </a:t>
            </a:r>
            <a:r>
              <a:rPr lang="en-US" sz="1500" dirty="0" smtClean="0"/>
              <a:t> due to </a:t>
            </a:r>
            <a:r>
              <a:rPr lang="en-US" sz="1500" dirty="0" err="1" smtClean="0"/>
              <a:t>Dantsin</a:t>
            </a:r>
            <a:r>
              <a:rPr lang="en-US" sz="1500" dirty="0" smtClean="0"/>
              <a:t>, </a:t>
            </a:r>
            <a:r>
              <a:rPr lang="en-US" sz="1500" dirty="0" err="1" smtClean="0"/>
              <a:t>Goerdt</a:t>
            </a:r>
            <a:r>
              <a:rPr lang="en-US" sz="1500" dirty="0" smtClean="0"/>
              <a:t>, Hirsch and </a:t>
            </a:r>
            <a:r>
              <a:rPr lang="en-US" sz="1500" dirty="0" err="1" smtClean="0"/>
              <a:t>Schoning</a:t>
            </a:r>
            <a:r>
              <a:rPr lang="en-US" sz="1500" dirty="0" smtClean="0"/>
              <a:t>.</a:t>
            </a:r>
            <a:endParaRPr lang="en-US" sz="15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linds(horizontal)">
                                      <p:cBhvr>
                                        <p:cTn id="10" dur="500"/>
                                        <p:tgtEl>
                                          <p:spTgt spid="7">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blinds(horizontal)">
                                      <p:cBhvr>
                                        <p:cTn id="13" dur="500"/>
                                        <p:tgtEl>
                                          <p:spTgt spid="7">
                                            <p:txEl>
                                              <p:pRg st="4" end="4"/>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blinds(horizontal)">
                                      <p:cBhvr>
                                        <p:cTn id="16" dur="500"/>
                                        <p:tgtEl>
                                          <p:spTgt spid="7">
                                            <p:txEl>
                                              <p:pRg st="5" end="5"/>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blinds(horizontal)">
                                      <p:cBhvr>
                                        <p:cTn id="19" dur="500"/>
                                        <p:tgtEl>
                                          <p:spTgt spid="7">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7">
                                            <p:txEl>
                                              <p:pRg st="8" end="8"/>
                                            </p:txEl>
                                          </p:spTgt>
                                        </p:tgtEl>
                                        <p:attrNameLst>
                                          <p:attrName>style.visibility</p:attrName>
                                        </p:attrNameLst>
                                      </p:cBhvr>
                                      <p:to>
                                        <p:strVal val="visible"/>
                                      </p:to>
                                    </p:set>
                                    <p:animEffect transition="in" filter="blinds(horizontal)">
                                      <p:cBhvr>
                                        <p:cTn id="24"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solidFill>
                  <a:srgbClr val="FF0000"/>
                </a:solidFill>
              </a:rPr>
              <a:t>Main Recurrence Theorem</a:t>
            </a:r>
            <a:endParaRPr lang="en-SG" sz="3500" dirty="0">
              <a:solidFill>
                <a:srgbClr val="FF0000"/>
              </a:solidFill>
            </a:endParaRPr>
          </a:p>
        </p:txBody>
      </p:sp>
      <p:pic>
        <p:nvPicPr>
          <p:cNvPr id="6" name="Picture 5" descr="TP_tmp.png"/>
          <p:cNvPicPr>
            <a:picLocks noChangeAspect="1"/>
          </p:cNvPicPr>
          <p:nvPr>
            <p:custDataLst>
              <p:tags r:id="rId1"/>
            </p:custDataLst>
          </p:nvPr>
        </p:nvPicPr>
        <p:blipFill>
          <a:blip r:embed="rId3" cstate="print"/>
          <a:stretch>
            <a:fillRect/>
          </a:stretch>
        </p:blipFill>
        <p:spPr bwMode="auto">
          <a:xfrm>
            <a:off x="838200" y="1447800"/>
            <a:ext cx="6553200" cy="4744948"/>
          </a:xfrm>
          <a:prstGeom prst="rect">
            <a:avLst/>
          </a:prstGeom>
          <a:noFill/>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solidFill>
                  <a:srgbClr val="FF0000"/>
                </a:solidFill>
              </a:rPr>
              <a:t>Proof Idea</a:t>
            </a:r>
            <a:endParaRPr lang="en-SG" sz="3500" dirty="0">
              <a:solidFill>
                <a:srgbClr val="FF0000"/>
              </a:solidFill>
            </a:endParaRPr>
          </a:p>
        </p:txBody>
      </p:sp>
      <p:pic>
        <p:nvPicPr>
          <p:cNvPr id="9" name="Picture 8" descr="TP_tmp.png"/>
          <p:cNvPicPr>
            <a:picLocks noChangeAspect="1"/>
          </p:cNvPicPr>
          <p:nvPr>
            <p:custDataLst>
              <p:tags r:id="rId1"/>
            </p:custDataLst>
          </p:nvPr>
        </p:nvPicPr>
        <p:blipFill>
          <a:blip r:embed="rId3" cstate="print"/>
          <a:stretch>
            <a:fillRect/>
          </a:stretch>
        </p:blipFill>
        <p:spPr bwMode="auto">
          <a:xfrm>
            <a:off x="551246" y="1295400"/>
            <a:ext cx="6605884" cy="4903337"/>
          </a:xfrm>
          <a:prstGeom prst="rect">
            <a:avLst/>
          </a:prstGeom>
          <a:noFill/>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solidFill>
                  <a:srgbClr val="FF0000"/>
                </a:solidFill>
              </a:rPr>
              <a:t>Proof Idea contd.</a:t>
            </a:r>
            <a:endParaRPr lang="en-SG" sz="3500" dirty="0">
              <a:solidFill>
                <a:srgbClr val="FF0000"/>
              </a:solidFill>
            </a:endParaRPr>
          </a:p>
        </p:txBody>
      </p:sp>
      <p:pic>
        <p:nvPicPr>
          <p:cNvPr id="29" name="Picture 28" descr="TP_tmp.png"/>
          <p:cNvPicPr>
            <a:picLocks noChangeAspect="1"/>
          </p:cNvPicPr>
          <p:nvPr>
            <p:custDataLst>
              <p:tags r:id="rId1"/>
            </p:custDataLst>
          </p:nvPr>
        </p:nvPicPr>
        <p:blipFill>
          <a:blip r:embed="rId6" cstate="print"/>
          <a:stretch>
            <a:fillRect/>
          </a:stretch>
        </p:blipFill>
        <p:spPr bwMode="auto">
          <a:xfrm>
            <a:off x="239513" y="1371600"/>
            <a:ext cx="4946426" cy="1524000"/>
          </a:xfrm>
          <a:prstGeom prst="rect">
            <a:avLst/>
          </a:prstGeom>
          <a:noFill/>
          <a:ln/>
          <a:effectLst/>
        </p:spPr>
      </p:pic>
      <p:pic>
        <p:nvPicPr>
          <p:cNvPr id="7" name="Picture 6" descr="TP_tmp.png"/>
          <p:cNvPicPr>
            <a:picLocks noChangeAspect="1"/>
          </p:cNvPicPr>
          <p:nvPr>
            <p:custDataLst>
              <p:tags r:id="rId2"/>
            </p:custDataLst>
          </p:nvPr>
        </p:nvPicPr>
        <p:blipFill>
          <a:blip r:embed="rId7" cstate="print"/>
          <a:stretch>
            <a:fillRect/>
          </a:stretch>
        </p:blipFill>
        <p:spPr bwMode="auto">
          <a:xfrm>
            <a:off x="770367" y="3962400"/>
            <a:ext cx="2049033" cy="1440289"/>
          </a:xfrm>
          <a:prstGeom prst="rect">
            <a:avLst/>
          </a:prstGeom>
          <a:noFill/>
          <a:ln/>
          <a:effectLst/>
        </p:spPr>
      </p:pic>
      <p:pic>
        <p:nvPicPr>
          <p:cNvPr id="10" name="Picture 9" descr="TP_tmp.png"/>
          <p:cNvPicPr>
            <a:picLocks noChangeAspect="1"/>
          </p:cNvPicPr>
          <p:nvPr>
            <p:custDataLst>
              <p:tags r:id="rId3"/>
            </p:custDataLst>
          </p:nvPr>
        </p:nvPicPr>
        <p:blipFill>
          <a:blip r:embed="rId8" cstate="print"/>
          <a:stretch>
            <a:fillRect/>
          </a:stretch>
        </p:blipFill>
        <p:spPr>
          <a:xfrm>
            <a:off x="1752600" y="5943600"/>
            <a:ext cx="5715000" cy="240586"/>
          </a:xfrm>
          <a:prstGeom prst="rect">
            <a:avLst/>
          </a:prstGeom>
        </p:spPr>
      </p:pic>
      <p:pic>
        <p:nvPicPr>
          <p:cNvPr id="26" name="Picture 25" descr="TP_tmp.png"/>
          <p:cNvPicPr>
            <a:picLocks noChangeAspect="1"/>
          </p:cNvPicPr>
          <p:nvPr>
            <p:custDataLst>
              <p:tags r:id="rId4"/>
            </p:custDataLst>
          </p:nvPr>
        </p:nvPicPr>
        <p:blipFill>
          <a:blip r:embed="rId9" cstate="print"/>
          <a:stretch>
            <a:fillRect/>
          </a:stretch>
        </p:blipFill>
        <p:spPr bwMode="auto">
          <a:xfrm>
            <a:off x="1371600" y="3429001"/>
            <a:ext cx="3429000" cy="258792"/>
          </a:xfrm>
          <a:prstGeom prst="rect">
            <a:avLst/>
          </a:prstGeom>
          <a:noFill/>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905000"/>
            <a:ext cx="8229600" cy="1981200"/>
          </a:xfrm>
        </p:spPr>
        <p:txBody>
          <a:bodyPr/>
          <a:lstStyle/>
          <a:p>
            <a:pPr>
              <a:buNone/>
            </a:pPr>
            <a:r>
              <a:rPr lang="en-US" dirty="0" smtClean="0">
                <a:solidFill>
                  <a:srgbClr val="FF0000"/>
                </a:solidFill>
              </a:rPr>
              <a:t>    With today’s lecture and the material covered in pre-requisite courses we have covered Chapters 1, 2, 3, 4 from the book.</a:t>
            </a:r>
            <a:endParaRPr lang="en-SG"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2362200"/>
            <a:ext cx="8229600" cy="1143000"/>
          </a:xfrm>
        </p:spPr>
        <p:txBody>
          <a:bodyPr>
            <a:normAutofit/>
          </a:bodyPr>
          <a:lstStyle/>
          <a:p>
            <a:r>
              <a:rPr lang="en-US" sz="4500" dirty="0" smtClean="0">
                <a:solidFill>
                  <a:srgbClr val="FF0000"/>
                </a:solidFill>
              </a:rPr>
              <a:t>Divide and Conquer</a:t>
            </a:r>
            <a:endParaRPr lang="en-SG" sz="4500"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Divide and Conquer</a:t>
            </a:r>
            <a:endParaRPr lang="en-SG" dirty="0">
              <a:solidFill>
                <a:srgbClr val="FF0000"/>
              </a:solidFill>
            </a:endParaRPr>
          </a:p>
        </p:txBody>
      </p:sp>
      <p:sp>
        <p:nvSpPr>
          <p:cNvPr id="3" name="Content Placeholder 2"/>
          <p:cNvSpPr>
            <a:spLocks noGrp="1"/>
          </p:cNvSpPr>
          <p:nvPr>
            <p:ph idx="1"/>
          </p:nvPr>
        </p:nvSpPr>
        <p:spPr>
          <a:xfrm>
            <a:off x="457200" y="1600200"/>
            <a:ext cx="7620000" cy="4525963"/>
          </a:xfrm>
        </p:spPr>
        <p:txBody>
          <a:bodyPr>
            <a:normAutofit/>
          </a:bodyPr>
          <a:lstStyle/>
          <a:p>
            <a:pPr marL="457200" indent="-457200">
              <a:buFont typeface="+mj-lt"/>
              <a:buAutoNum type="arabicPeriod"/>
            </a:pPr>
            <a:r>
              <a:rPr lang="en-US" sz="2500" dirty="0" smtClean="0"/>
              <a:t>If the problem is small solve it directly.</a:t>
            </a:r>
          </a:p>
          <a:p>
            <a:pPr marL="457200" indent="-457200">
              <a:buFont typeface="+mj-lt"/>
              <a:buAutoNum type="arabicPeriod"/>
            </a:pPr>
            <a:endParaRPr lang="en-US" sz="2500" dirty="0" smtClean="0"/>
          </a:p>
          <a:p>
            <a:pPr marL="457200" indent="-457200">
              <a:buFont typeface="+mj-lt"/>
              <a:buAutoNum type="arabicPeriod"/>
            </a:pPr>
            <a:r>
              <a:rPr lang="en-US" sz="2500" dirty="0" smtClean="0"/>
              <a:t>If the problem is big, divide it into </a:t>
            </a:r>
            <a:r>
              <a:rPr lang="en-US" sz="2500" dirty="0" err="1" smtClean="0"/>
              <a:t>subproblems</a:t>
            </a:r>
            <a:r>
              <a:rPr lang="en-US" sz="2500" dirty="0" smtClean="0"/>
              <a:t>. Solve the </a:t>
            </a:r>
            <a:r>
              <a:rPr lang="en-US" sz="2500" dirty="0" err="1" smtClean="0"/>
              <a:t>subproblems</a:t>
            </a:r>
            <a:r>
              <a:rPr lang="en-US" sz="2500" dirty="0" smtClean="0"/>
              <a:t>, again using divide and conquer.</a:t>
            </a:r>
          </a:p>
          <a:p>
            <a:pPr marL="457200" indent="-457200">
              <a:buFont typeface="+mj-lt"/>
              <a:buAutoNum type="arabicPeriod"/>
            </a:pPr>
            <a:endParaRPr lang="en-US" sz="2500" dirty="0" smtClean="0"/>
          </a:p>
          <a:p>
            <a:pPr marL="457200" indent="-457200">
              <a:buFont typeface="+mj-lt"/>
              <a:buAutoNum type="arabicPeriod"/>
            </a:pPr>
            <a:r>
              <a:rPr lang="en-US" sz="2500" dirty="0" smtClean="0"/>
              <a:t>Combine the solutions of the </a:t>
            </a:r>
            <a:r>
              <a:rPr lang="en-US" sz="2500" dirty="0" err="1" smtClean="0"/>
              <a:t>subproblem</a:t>
            </a:r>
            <a:r>
              <a:rPr lang="en-US" sz="2500" dirty="0" smtClean="0"/>
              <a:t> to get the solution of the original problem.</a:t>
            </a:r>
          </a:p>
          <a:p>
            <a:pPr marL="457200" indent="-457200">
              <a:buFont typeface="+mj-lt"/>
              <a:buAutoNum type="arabicPeriod"/>
            </a:pPr>
            <a:endParaRPr lang="en-US" sz="25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solidFill>
                  <a:srgbClr val="FF0000"/>
                </a:solidFill>
              </a:rPr>
              <a:t>A Tiling Problem</a:t>
            </a:r>
            <a:endParaRPr lang="en-SG" sz="3500" dirty="0">
              <a:solidFill>
                <a:srgbClr val="FF0000"/>
              </a:solidFill>
            </a:endParaRPr>
          </a:p>
        </p:txBody>
      </p:sp>
      <p:pic>
        <p:nvPicPr>
          <p:cNvPr id="6" name="Picture 5" descr="TP_tmp.png"/>
          <p:cNvPicPr>
            <a:picLocks noChangeAspect="1"/>
          </p:cNvPicPr>
          <p:nvPr>
            <p:custDataLst>
              <p:tags r:id="rId1"/>
            </p:custDataLst>
          </p:nvPr>
        </p:nvPicPr>
        <p:blipFill>
          <a:blip r:embed="rId3" cstate="print"/>
          <a:stretch>
            <a:fillRect/>
          </a:stretch>
        </p:blipFill>
        <p:spPr bwMode="auto">
          <a:xfrm>
            <a:off x="686369" y="1524000"/>
            <a:ext cx="6552263" cy="4305316"/>
          </a:xfrm>
          <a:prstGeom prst="rect">
            <a:avLst/>
          </a:prstGeom>
          <a:noFill/>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of the algorithm</a:t>
            </a:r>
            <a:endParaRPr lang="en-SG" dirty="0"/>
          </a:p>
        </p:txBody>
      </p:sp>
      <p:sp>
        <p:nvSpPr>
          <p:cNvPr id="3" name="Content Placeholder 2"/>
          <p:cNvSpPr>
            <a:spLocks noGrp="1"/>
          </p:cNvSpPr>
          <p:nvPr>
            <p:ph idx="1"/>
          </p:nvPr>
        </p:nvSpPr>
        <p:spPr/>
        <p:txBody>
          <a:bodyPr>
            <a:normAutofit/>
          </a:bodyPr>
          <a:lstStyle/>
          <a:p>
            <a:r>
              <a:rPr lang="en-US" sz="2500" dirty="0" smtClean="0"/>
              <a:t>Divide the problem </a:t>
            </a:r>
            <a:r>
              <a:rPr lang="en-US" dirty="0" smtClean="0"/>
              <a:t>of</a:t>
            </a:r>
            <a:r>
              <a:rPr lang="en-US" sz="2500" dirty="0" smtClean="0"/>
              <a:t> size n by n into four </a:t>
            </a:r>
            <a:r>
              <a:rPr lang="en-US" sz="2500" dirty="0" err="1" smtClean="0"/>
              <a:t>subproblems</a:t>
            </a:r>
            <a:r>
              <a:rPr lang="en-US" sz="2500" dirty="0" smtClean="0"/>
              <a:t> each of size n/2 by n/2.</a:t>
            </a:r>
          </a:p>
          <a:p>
            <a:endParaRPr lang="en-US" sz="2500" dirty="0" smtClean="0"/>
          </a:p>
          <a:p>
            <a:r>
              <a:rPr lang="en-US" sz="2500" dirty="0" smtClean="0"/>
              <a:t>Place one </a:t>
            </a:r>
            <a:r>
              <a:rPr lang="en-US" sz="2500" dirty="0" err="1" smtClean="0"/>
              <a:t>tromino</a:t>
            </a:r>
            <a:r>
              <a:rPr lang="en-US" sz="2500" dirty="0" smtClean="0"/>
              <a:t> at the centre to create missing cells in each </a:t>
            </a:r>
            <a:r>
              <a:rPr lang="en-US" sz="2500" dirty="0" err="1" smtClean="0"/>
              <a:t>subproblem</a:t>
            </a:r>
            <a:r>
              <a:rPr lang="en-US" sz="2500" dirty="0" smtClean="0"/>
              <a:t>.</a:t>
            </a:r>
          </a:p>
          <a:p>
            <a:endParaRPr lang="en-US" sz="2500" dirty="0" smtClean="0"/>
          </a:p>
          <a:p>
            <a:r>
              <a:rPr lang="en-US" sz="2500" dirty="0" smtClean="0"/>
              <a:t>Solve the </a:t>
            </a:r>
            <a:r>
              <a:rPr lang="en-US" sz="2500" dirty="0" err="1" smtClean="0"/>
              <a:t>subproblems</a:t>
            </a:r>
            <a:r>
              <a:rPr lang="en-US" sz="2500" dirty="0" smtClean="0"/>
              <a:t> using recursion.</a:t>
            </a:r>
          </a:p>
          <a:p>
            <a:endParaRPr lang="en-US" sz="2500" dirty="0" smtClean="0"/>
          </a:p>
          <a:p>
            <a:r>
              <a:rPr lang="en-US" sz="2500" dirty="0" smtClean="0"/>
              <a:t>2 by 2 problem is solved directly.</a:t>
            </a:r>
            <a:endParaRPr lang="en-SG" sz="25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229600" cy="5181600"/>
          </a:xfrm>
        </p:spPr>
        <p:txBody>
          <a:bodyPr>
            <a:noAutofit/>
          </a:bodyPr>
          <a:lstStyle/>
          <a:p>
            <a:pPr>
              <a:buNone/>
            </a:pPr>
            <a:r>
              <a:rPr lang="en-US" sz="1500" dirty="0" smtClean="0"/>
              <a:t>Lecturer : RAHUL JAIN</a:t>
            </a:r>
          </a:p>
          <a:p>
            <a:pPr>
              <a:buNone/>
            </a:pPr>
            <a:r>
              <a:rPr lang="en-US" sz="1500" dirty="0" smtClean="0"/>
              <a:t>	Office : S15-04-01</a:t>
            </a:r>
            <a:endParaRPr lang="en-SG" sz="1500" dirty="0" smtClean="0"/>
          </a:p>
          <a:p>
            <a:pPr>
              <a:buNone/>
            </a:pPr>
            <a:r>
              <a:rPr lang="en-US" sz="1500" dirty="0" smtClean="0"/>
              <a:t>	Email: </a:t>
            </a:r>
            <a:r>
              <a:rPr lang="en-US" sz="1500" dirty="0" smtClean="0">
                <a:hlinkClick r:id="rId2"/>
              </a:rPr>
              <a:t>rahul@comp.nus.edu.sg</a:t>
            </a:r>
            <a:endParaRPr lang="en-SG" sz="1500" dirty="0" smtClean="0"/>
          </a:p>
          <a:p>
            <a:pPr>
              <a:buNone/>
            </a:pPr>
            <a:r>
              <a:rPr lang="en-US" sz="1500" dirty="0" smtClean="0"/>
              <a:t>	Phone: 65168826 (off)</a:t>
            </a:r>
          </a:p>
          <a:p>
            <a:pPr>
              <a:buNone/>
            </a:pPr>
            <a:endParaRPr lang="en-US" sz="1500" dirty="0" smtClean="0"/>
          </a:p>
          <a:p>
            <a:pPr>
              <a:buNone/>
            </a:pPr>
            <a:r>
              <a:rPr lang="en-US" sz="1500" dirty="0" smtClean="0"/>
              <a:t>Tutors : </a:t>
            </a:r>
          </a:p>
          <a:p>
            <a:pPr>
              <a:buNone/>
            </a:pPr>
            <a:r>
              <a:rPr lang="en-SG" sz="1500" dirty="0" smtClean="0"/>
              <a:t>	ERICK PURWANTO (</a:t>
            </a:r>
            <a:r>
              <a:rPr lang="en-SG" sz="1500" dirty="0" smtClean="0">
                <a:hlinkClick r:id="rId3"/>
              </a:rPr>
              <a:t>erickp@comp.nus.edu.sg</a:t>
            </a:r>
            <a:r>
              <a:rPr lang="en-SG" sz="1500" dirty="0" smtClean="0"/>
              <a:t>)</a:t>
            </a:r>
          </a:p>
          <a:p>
            <a:pPr>
              <a:buNone/>
            </a:pPr>
            <a:r>
              <a:rPr lang="en-SG" sz="1500" dirty="0" smtClean="0"/>
              <a:t>	ZHANG JIANGWEI  (</a:t>
            </a:r>
            <a:r>
              <a:rPr lang="en-SG" sz="1500" dirty="0" smtClean="0">
                <a:hlinkClick r:id="rId4"/>
              </a:rPr>
              <a:t>jiangwei@nus.edu.sg</a:t>
            </a:r>
            <a:r>
              <a:rPr lang="en-SG" sz="1500" dirty="0" smtClean="0"/>
              <a:t>)</a:t>
            </a:r>
          </a:p>
          <a:p>
            <a:pPr>
              <a:buNone/>
            </a:pPr>
            <a:endParaRPr lang="en-US" sz="1500" dirty="0" smtClean="0"/>
          </a:p>
          <a:p>
            <a:pPr>
              <a:buNone/>
            </a:pPr>
            <a:r>
              <a:rPr lang="en-US" sz="1500" dirty="0" smtClean="0"/>
              <a:t>Prerequisites : </a:t>
            </a:r>
            <a:r>
              <a:rPr lang="en-SG" sz="1500" dirty="0" smtClean="0"/>
              <a:t>(CS2010 or its equivalent) and </a:t>
            </a:r>
          </a:p>
          <a:p>
            <a:pPr>
              <a:buNone/>
            </a:pPr>
            <a:r>
              <a:rPr lang="en-SG" sz="1500" dirty="0" smtClean="0"/>
              <a:t>		     (CS1231 or MA1100) </a:t>
            </a:r>
          </a:p>
          <a:p>
            <a:pPr>
              <a:buNone/>
            </a:pPr>
            <a:endParaRPr lang="en-US" sz="1500" dirty="0" smtClean="0"/>
          </a:p>
          <a:p>
            <a:pPr>
              <a:buNone/>
            </a:pPr>
            <a:r>
              <a:rPr lang="en-US" sz="1500" dirty="0" smtClean="0"/>
              <a:t>Book :</a:t>
            </a:r>
          </a:p>
          <a:p>
            <a:pPr lvl="1">
              <a:buNone/>
            </a:pPr>
            <a:r>
              <a:rPr lang="en-SG" sz="1500" dirty="0" smtClean="0"/>
              <a:t>Title : Algorithms </a:t>
            </a:r>
          </a:p>
          <a:p>
            <a:pPr lvl="1">
              <a:buNone/>
            </a:pPr>
            <a:r>
              <a:rPr lang="en-SG" sz="1500" dirty="0" smtClean="0"/>
              <a:t>Authors : R. </a:t>
            </a:r>
            <a:r>
              <a:rPr lang="en-SG" sz="1500" dirty="0" err="1" smtClean="0"/>
              <a:t>Johnsonbaugh</a:t>
            </a:r>
            <a:r>
              <a:rPr lang="en-SG" sz="1500" dirty="0" smtClean="0"/>
              <a:t> and M. Schaefer</a:t>
            </a:r>
          </a:p>
          <a:p>
            <a:pPr lvl="1">
              <a:buNone/>
            </a:pPr>
            <a:r>
              <a:rPr lang="en-SG" sz="1500" dirty="0" smtClean="0"/>
              <a:t>Publication : Pearson Prentice Hall, 2004 </a:t>
            </a:r>
          </a:p>
          <a:p>
            <a:pPr lvl="1">
              <a:buNone/>
            </a:pPr>
            <a:r>
              <a:rPr lang="en-SG" sz="1500" dirty="0" smtClean="0"/>
              <a:t>                       (International Edition)</a:t>
            </a:r>
            <a:endParaRPr lang="en-US" sz="1500" dirty="0" smtClean="0"/>
          </a:p>
          <a:p>
            <a:pPr>
              <a:buNone/>
            </a:pPr>
            <a:r>
              <a:rPr lang="en-US" sz="1500" dirty="0" smtClean="0"/>
              <a:t>Other reference books mentioned in the course home page : </a:t>
            </a:r>
            <a:r>
              <a:rPr lang="en-US" sz="1500" dirty="0" smtClean="0">
                <a:hlinkClick r:id="rId5"/>
              </a:rPr>
              <a:t>http://www.comp.nus.edu.sg/~rahul/CS3230.html</a:t>
            </a:r>
            <a:endParaRPr lang="en-US" sz="1500" dirty="0" smtClean="0"/>
          </a:p>
        </p:txBody>
      </p:sp>
      <p:sp>
        <p:nvSpPr>
          <p:cNvPr id="4" name="TextBox 3"/>
          <p:cNvSpPr txBox="1"/>
          <p:nvPr/>
        </p:nvSpPr>
        <p:spPr>
          <a:xfrm>
            <a:off x="4191000" y="838200"/>
            <a:ext cx="4343400" cy="4016484"/>
          </a:xfrm>
          <a:prstGeom prst="rect">
            <a:avLst/>
          </a:prstGeom>
          <a:noFill/>
        </p:spPr>
        <p:txBody>
          <a:bodyPr wrap="square" rtlCol="0">
            <a:spAutoFit/>
          </a:bodyPr>
          <a:lstStyle/>
          <a:p>
            <a:pPr>
              <a:buNone/>
            </a:pPr>
            <a:r>
              <a:rPr lang="en-US" sz="1500" dirty="0" smtClean="0"/>
              <a:t>Grading : </a:t>
            </a:r>
          </a:p>
          <a:p>
            <a:pPr>
              <a:buNone/>
            </a:pPr>
            <a:r>
              <a:rPr lang="en-US" sz="1500" dirty="0" smtClean="0"/>
              <a:t>	50 marks for final exam</a:t>
            </a:r>
          </a:p>
          <a:p>
            <a:pPr>
              <a:buNone/>
            </a:pPr>
            <a:r>
              <a:rPr lang="en-US" sz="1500" dirty="0" smtClean="0"/>
              <a:t>	35 marks for midterm exam</a:t>
            </a:r>
          </a:p>
          <a:p>
            <a:pPr>
              <a:buNone/>
            </a:pPr>
            <a:r>
              <a:rPr lang="en-US" sz="1500" dirty="0" smtClean="0"/>
              <a:t>	10 marks for two quizzes (5 marks each)</a:t>
            </a:r>
          </a:p>
          <a:p>
            <a:pPr>
              <a:buNone/>
            </a:pPr>
            <a:r>
              <a:rPr lang="en-US" sz="1500" dirty="0" smtClean="0"/>
              <a:t>	5 marks for tutorial participation</a:t>
            </a:r>
          </a:p>
          <a:p>
            <a:pPr>
              <a:buNone/>
            </a:pPr>
            <a:endParaRPr lang="en-US" sz="1500" dirty="0" smtClean="0"/>
          </a:p>
          <a:p>
            <a:pPr>
              <a:buNone/>
            </a:pPr>
            <a:endParaRPr lang="en-US" sz="1500" dirty="0" smtClean="0"/>
          </a:p>
          <a:p>
            <a:endParaRPr lang="en-US" sz="1500" dirty="0" smtClean="0"/>
          </a:p>
          <a:p>
            <a:endParaRPr lang="en-US" sz="1500" dirty="0" smtClean="0"/>
          </a:p>
          <a:p>
            <a:endParaRPr lang="en-US" sz="1500" dirty="0" smtClean="0"/>
          </a:p>
          <a:p>
            <a:r>
              <a:rPr lang="en-US" sz="1500" dirty="0" smtClean="0"/>
              <a:t>Tutorials :   Start next week. Information available at    	course home page</a:t>
            </a:r>
          </a:p>
          <a:p>
            <a:endParaRPr lang="en-US" sz="1500" dirty="0" smtClean="0"/>
          </a:p>
          <a:p>
            <a:endParaRPr lang="en-US" sz="1500" dirty="0" smtClean="0"/>
          </a:p>
          <a:p>
            <a:r>
              <a:rPr lang="en-US" sz="1500" dirty="0" smtClean="0"/>
              <a:t>Acknowledgment : We thank Prof. Sanjay Jain for sharing with us his course material.</a:t>
            </a:r>
          </a:p>
          <a:p>
            <a:pPr>
              <a:buNone/>
            </a:pPr>
            <a:endParaRPr lang="en-SG" sz="15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solidFill>
                  <a:srgbClr val="FF0000"/>
                </a:solidFill>
              </a:rPr>
              <a:t>Time Analysis</a:t>
            </a:r>
            <a:endParaRPr lang="en-SG" sz="3500" dirty="0">
              <a:solidFill>
                <a:srgbClr val="FF0000"/>
              </a:solidFill>
            </a:endParaRPr>
          </a:p>
        </p:txBody>
      </p:sp>
      <p:sp>
        <p:nvSpPr>
          <p:cNvPr id="3" name="Content Placeholder 2"/>
          <p:cNvSpPr>
            <a:spLocks noGrp="1"/>
          </p:cNvSpPr>
          <p:nvPr>
            <p:ph idx="1"/>
          </p:nvPr>
        </p:nvSpPr>
        <p:spPr>
          <a:xfrm>
            <a:off x="457200" y="3962400"/>
            <a:ext cx="8229600" cy="1143000"/>
          </a:xfrm>
        </p:spPr>
        <p:txBody>
          <a:bodyPr>
            <a:normAutofit fontScale="92500" lnSpcReduction="10000"/>
          </a:bodyPr>
          <a:lstStyle/>
          <a:p>
            <a:r>
              <a:rPr lang="en-US" sz="1800" dirty="0" smtClean="0"/>
              <a:t>Chu and </a:t>
            </a:r>
            <a:r>
              <a:rPr lang="en-US" sz="1800" dirty="0" err="1" smtClean="0"/>
              <a:t>Johnsonbaugh</a:t>
            </a:r>
            <a:r>
              <a:rPr lang="en-US" sz="1800" dirty="0" smtClean="0"/>
              <a:t> (1986) showed that if n ≠ 5, and n</a:t>
            </a:r>
            <a:r>
              <a:rPr lang="en-US" sz="1800" baseline="30000" dirty="0" smtClean="0"/>
              <a:t>2</a:t>
            </a:r>
            <a:r>
              <a:rPr lang="en-US" sz="1800" dirty="0" smtClean="0"/>
              <a:t>  - 1 is divisible by 3 then the n by n deficient board can be tiled using </a:t>
            </a:r>
            <a:r>
              <a:rPr lang="en-US" sz="1800" dirty="0" err="1" smtClean="0"/>
              <a:t>trominoes</a:t>
            </a:r>
            <a:r>
              <a:rPr lang="en-US" sz="1800" dirty="0" smtClean="0"/>
              <a:t>.</a:t>
            </a:r>
          </a:p>
          <a:p>
            <a:endParaRPr lang="en-US" sz="1800" dirty="0" smtClean="0"/>
          </a:p>
          <a:p>
            <a:r>
              <a:rPr lang="en-US" sz="1800" dirty="0" smtClean="0"/>
              <a:t>Some 5 by 5 boards can be tiled and some cannot.</a:t>
            </a:r>
          </a:p>
          <a:p>
            <a:endParaRPr lang="en-SG" sz="1800" dirty="0"/>
          </a:p>
        </p:txBody>
      </p:sp>
      <p:pic>
        <p:nvPicPr>
          <p:cNvPr id="9" name="Picture 8" descr="TP_tmp.png"/>
          <p:cNvPicPr>
            <a:picLocks noChangeAspect="1"/>
          </p:cNvPicPr>
          <p:nvPr>
            <p:custDataLst>
              <p:tags r:id="rId1"/>
            </p:custDataLst>
          </p:nvPr>
        </p:nvPicPr>
        <p:blipFill>
          <a:blip r:embed="rId3" cstate="print"/>
          <a:stretch>
            <a:fillRect/>
          </a:stretch>
        </p:blipFill>
        <p:spPr bwMode="auto">
          <a:xfrm>
            <a:off x="445559" y="1905000"/>
            <a:ext cx="7262118" cy="1375700"/>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err="1" smtClean="0">
                <a:solidFill>
                  <a:srgbClr val="FF0000"/>
                </a:solidFill>
              </a:rPr>
              <a:t>Mergesort</a:t>
            </a:r>
            <a:endParaRPr lang="en-SG" sz="3500" dirty="0">
              <a:solidFill>
                <a:srgbClr val="FF0000"/>
              </a:solidFill>
            </a:endParaRPr>
          </a:p>
        </p:txBody>
      </p:sp>
      <p:pic>
        <p:nvPicPr>
          <p:cNvPr id="6" name="Picture 5" descr="TP_tmp.png"/>
          <p:cNvPicPr>
            <a:picLocks noChangeAspect="1"/>
          </p:cNvPicPr>
          <p:nvPr>
            <p:custDataLst>
              <p:tags r:id="rId1"/>
            </p:custDataLst>
          </p:nvPr>
        </p:nvPicPr>
        <p:blipFill>
          <a:blip r:embed="rId3" cstate="print"/>
          <a:stretch>
            <a:fillRect/>
          </a:stretch>
        </p:blipFill>
        <p:spPr bwMode="auto">
          <a:xfrm>
            <a:off x="685800" y="1447800"/>
            <a:ext cx="6391197" cy="4421442"/>
          </a:xfrm>
          <a:prstGeom prst="rect">
            <a:avLst/>
          </a:prstGeom>
          <a:noFill/>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086600" cy="457200"/>
          </a:xfrm>
        </p:spPr>
        <p:txBody>
          <a:bodyPr>
            <a:normAutofit fontScale="90000"/>
          </a:bodyPr>
          <a:lstStyle/>
          <a:p>
            <a:r>
              <a:rPr lang="en-US" sz="3000" dirty="0" smtClean="0">
                <a:solidFill>
                  <a:srgbClr val="FF0000"/>
                </a:solidFill>
              </a:rPr>
              <a:t>Subroutine Merge</a:t>
            </a:r>
            <a:endParaRPr lang="en-SG" sz="3000" dirty="0">
              <a:solidFill>
                <a:srgbClr val="FF0000"/>
              </a:solidFill>
            </a:endParaRPr>
          </a:p>
        </p:txBody>
      </p:sp>
      <p:pic>
        <p:nvPicPr>
          <p:cNvPr id="5" name="Picture 4" descr="TP_tmp.png"/>
          <p:cNvPicPr>
            <a:picLocks noChangeAspect="1"/>
          </p:cNvPicPr>
          <p:nvPr>
            <p:custDataLst>
              <p:tags r:id="rId1"/>
            </p:custDataLst>
          </p:nvPr>
        </p:nvPicPr>
        <p:blipFill>
          <a:blip r:embed="rId5" cstate="print"/>
          <a:stretch>
            <a:fillRect/>
          </a:stretch>
        </p:blipFill>
        <p:spPr bwMode="auto">
          <a:xfrm>
            <a:off x="533400" y="2057400"/>
            <a:ext cx="3102924" cy="4054359"/>
          </a:xfrm>
          <a:prstGeom prst="rect">
            <a:avLst/>
          </a:prstGeom>
          <a:noFill/>
          <a:ln/>
          <a:effectLst/>
        </p:spPr>
      </p:pic>
      <p:pic>
        <p:nvPicPr>
          <p:cNvPr id="14" name="Picture 13" descr="TP_tmp.png"/>
          <p:cNvPicPr>
            <a:picLocks noChangeAspect="1"/>
          </p:cNvPicPr>
          <p:nvPr>
            <p:custDataLst>
              <p:tags r:id="rId2"/>
            </p:custDataLst>
          </p:nvPr>
        </p:nvPicPr>
        <p:blipFill>
          <a:blip r:embed="rId6" cstate="print"/>
          <a:stretch>
            <a:fillRect/>
          </a:stretch>
        </p:blipFill>
        <p:spPr bwMode="auto">
          <a:xfrm>
            <a:off x="4684006" y="3014023"/>
            <a:ext cx="3827419" cy="3081982"/>
          </a:xfrm>
          <a:prstGeom prst="rect">
            <a:avLst/>
          </a:prstGeom>
          <a:noFill/>
          <a:ln/>
          <a:effectLst/>
        </p:spPr>
      </p:pic>
      <p:pic>
        <p:nvPicPr>
          <p:cNvPr id="7" name="Picture 6" descr="TP_tmp.png"/>
          <p:cNvPicPr>
            <a:picLocks noChangeAspect="1"/>
          </p:cNvPicPr>
          <p:nvPr>
            <p:custDataLst>
              <p:tags r:id="rId3"/>
            </p:custDataLst>
          </p:nvPr>
        </p:nvPicPr>
        <p:blipFill>
          <a:blip r:embed="rId7" cstate="print"/>
          <a:stretch>
            <a:fillRect/>
          </a:stretch>
        </p:blipFill>
        <p:spPr>
          <a:xfrm>
            <a:off x="1295400" y="990600"/>
            <a:ext cx="6400800" cy="63304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of the algorithm</a:t>
            </a:r>
            <a:endParaRPr lang="en-SG" dirty="0"/>
          </a:p>
        </p:txBody>
      </p:sp>
      <p:sp>
        <p:nvSpPr>
          <p:cNvPr id="3" name="Content Placeholder 2"/>
          <p:cNvSpPr>
            <a:spLocks noGrp="1"/>
          </p:cNvSpPr>
          <p:nvPr>
            <p:ph idx="1"/>
          </p:nvPr>
        </p:nvSpPr>
        <p:spPr/>
        <p:txBody>
          <a:bodyPr>
            <a:normAutofit/>
          </a:bodyPr>
          <a:lstStyle/>
          <a:p>
            <a:r>
              <a:rPr lang="en-US" sz="2500" dirty="0" smtClean="0"/>
              <a:t>Divide the array of size n into two arrays of size n/2.</a:t>
            </a:r>
          </a:p>
          <a:p>
            <a:endParaRPr lang="en-US" sz="2500" dirty="0" smtClean="0"/>
          </a:p>
          <a:p>
            <a:r>
              <a:rPr lang="en-US" sz="2500" dirty="0" smtClean="0"/>
              <a:t>Sort the two </a:t>
            </a:r>
            <a:r>
              <a:rPr lang="en-US" sz="2500" dirty="0" err="1" smtClean="0"/>
              <a:t>subarrays</a:t>
            </a:r>
            <a:r>
              <a:rPr lang="en-US" sz="2500" dirty="0" smtClean="0"/>
              <a:t> using recursion.</a:t>
            </a:r>
          </a:p>
          <a:p>
            <a:endParaRPr lang="en-US" sz="2500" dirty="0" smtClean="0"/>
          </a:p>
          <a:p>
            <a:r>
              <a:rPr lang="en-US" sz="2500" dirty="0" smtClean="0"/>
              <a:t>Merge the two sorted parts using subroutine merge.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Mergesort</a:t>
            </a:r>
            <a:r>
              <a:rPr lang="en-US" dirty="0" smtClean="0"/>
              <a:t> – Time Analysis</a:t>
            </a:r>
            <a:endParaRPr lang="en-SG" dirty="0"/>
          </a:p>
        </p:txBody>
      </p:sp>
      <p:pic>
        <p:nvPicPr>
          <p:cNvPr id="8" name="Picture 7" descr="TP_tmp.png"/>
          <p:cNvPicPr>
            <a:picLocks noChangeAspect="1"/>
          </p:cNvPicPr>
          <p:nvPr>
            <p:custDataLst>
              <p:tags r:id="rId1"/>
            </p:custDataLst>
          </p:nvPr>
        </p:nvPicPr>
        <p:blipFill>
          <a:blip r:embed="rId3" cstate="print"/>
          <a:stretch>
            <a:fillRect/>
          </a:stretch>
        </p:blipFill>
        <p:spPr bwMode="auto">
          <a:xfrm>
            <a:off x="838200" y="1676400"/>
            <a:ext cx="5143670" cy="1164628"/>
          </a:xfrm>
          <a:prstGeom prst="rect">
            <a:avLst/>
          </a:prstGeom>
          <a:noFill/>
          <a:ln/>
          <a:effectLst/>
        </p:spPr>
      </p:pic>
      <p:sp>
        <p:nvSpPr>
          <p:cNvPr id="7" name="TextBox 6"/>
          <p:cNvSpPr txBox="1"/>
          <p:nvPr/>
        </p:nvSpPr>
        <p:spPr>
          <a:xfrm>
            <a:off x="533400" y="3657600"/>
            <a:ext cx="8382000" cy="1308050"/>
          </a:xfrm>
          <a:prstGeom prst="rect">
            <a:avLst/>
          </a:prstGeom>
          <a:noFill/>
        </p:spPr>
        <p:txBody>
          <a:bodyPr wrap="square" rtlCol="0">
            <a:spAutoFit/>
          </a:bodyPr>
          <a:lstStyle/>
          <a:p>
            <a:r>
              <a:rPr lang="en-US" dirty="0" smtClean="0">
                <a:solidFill>
                  <a:srgbClr val="FF0000"/>
                </a:solidFill>
              </a:rPr>
              <a:t>Stable sort</a:t>
            </a:r>
            <a:r>
              <a:rPr lang="en-US" dirty="0" smtClean="0"/>
              <a:t>: A sorting algorithm is stable if the relative positions of items with duplicate values are unchanged by the algorithm. </a:t>
            </a:r>
          </a:p>
          <a:p>
            <a:endParaRPr lang="en-US" dirty="0" smtClean="0"/>
          </a:p>
          <a:p>
            <a:pPr algn="ctr"/>
            <a:r>
              <a:rPr lang="en-US" sz="2500" dirty="0" err="1" smtClean="0">
                <a:solidFill>
                  <a:srgbClr val="FF0000"/>
                </a:solidFill>
              </a:rPr>
              <a:t>Mergesort</a:t>
            </a:r>
            <a:r>
              <a:rPr lang="en-US" sz="2500" dirty="0" smtClean="0">
                <a:solidFill>
                  <a:srgbClr val="FF0000"/>
                </a:solidFill>
              </a:rPr>
              <a:t> is stable.</a:t>
            </a:r>
            <a:endParaRPr lang="en-SG" sz="2500"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Strassen’s</a:t>
            </a:r>
            <a:r>
              <a:rPr lang="en-US" dirty="0" smtClean="0"/>
              <a:t> Matrix Product Algorithm</a:t>
            </a:r>
            <a:endParaRPr lang="en-SG" dirty="0"/>
          </a:p>
        </p:txBody>
      </p:sp>
      <p:pic>
        <p:nvPicPr>
          <p:cNvPr id="8" name="Picture 7" descr="TP_tmp.png"/>
          <p:cNvPicPr>
            <a:picLocks noChangeAspect="1"/>
          </p:cNvPicPr>
          <p:nvPr>
            <p:custDataLst>
              <p:tags r:id="rId1"/>
            </p:custDataLst>
          </p:nvPr>
        </p:nvPicPr>
        <p:blipFill>
          <a:blip r:embed="rId5" cstate="print"/>
          <a:stretch>
            <a:fillRect/>
          </a:stretch>
        </p:blipFill>
        <p:spPr bwMode="auto">
          <a:xfrm>
            <a:off x="609584" y="1524000"/>
            <a:ext cx="3962452" cy="4157079"/>
          </a:xfrm>
          <a:prstGeom prst="rect">
            <a:avLst/>
          </a:prstGeom>
          <a:noFill/>
          <a:ln/>
          <a:effectLst/>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4952503" y="2286000"/>
            <a:ext cx="3277591" cy="1866095"/>
          </a:xfrm>
          <a:prstGeom prst="rect">
            <a:avLst/>
          </a:prstGeom>
          <a:noFill/>
          <a:ln/>
          <a:effectLst/>
        </p:spPr>
      </p:pic>
      <p:pic>
        <p:nvPicPr>
          <p:cNvPr id="13" name="Picture 12" descr="TP_tmp.png"/>
          <p:cNvPicPr>
            <a:picLocks noChangeAspect="1"/>
          </p:cNvPicPr>
          <p:nvPr>
            <p:custDataLst>
              <p:tags r:id="rId3"/>
            </p:custDataLst>
          </p:nvPr>
        </p:nvPicPr>
        <p:blipFill>
          <a:blip r:embed="rId7" cstate="print"/>
          <a:stretch>
            <a:fillRect/>
          </a:stretch>
        </p:blipFill>
        <p:spPr>
          <a:xfrm>
            <a:off x="6019800" y="4800600"/>
            <a:ext cx="1580767" cy="45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Strassen’s</a:t>
            </a:r>
            <a:r>
              <a:rPr lang="en-US" dirty="0" smtClean="0"/>
              <a:t> Matrix Product Algorithm</a:t>
            </a:r>
            <a:endParaRPr lang="en-SG" dirty="0"/>
          </a:p>
        </p:txBody>
      </p:sp>
      <p:pic>
        <p:nvPicPr>
          <p:cNvPr id="13" name="Picture 12" descr="TP_tmp.png"/>
          <p:cNvPicPr>
            <a:picLocks noChangeAspect="1"/>
          </p:cNvPicPr>
          <p:nvPr>
            <p:custDataLst>
              <p:tags r:id="rId1"/>
            </p:custDataLst>
          </p:nvPr>
        </p:nvPicPr>
        <p:blipFill>
          <a:blip r:embed="rId5" cstate="print"/>
          <a:stretch>
            <a:fillRect/>
          </a:stretch>
        </p:blipFill>
        <p:spPr bwMode="auto">
          <a:xfrm>
            <a:off x="190879" y="1600202"/>
            <a:ext cx="5053698" cy="3735848"/>
          </a:xfrm>
          <a:prstGeom prst="rect">
            <a:avLst/>
          </a:prstGeom>
          <a:noFill/>
          <a:ln/>
          <a:effectLst/>
        </p:spPr>
      </p:pic>
      <p:pic>
        <p:nvPicPr>
          <p:cNvPr id="14" name="Picture 13" descr="TP_tmp.png"/>
          <p:cNvPicPr>
            <a:picLocks noChangeAspect="1"/>
          </p:cNvPicPr>
          <p:nvPr>
            <p:custDataLst>
              <p:tags r:id="rId2"/>
            </p:custDataLst>
          </p:nvPr>
        </p:nvPicPr>
        <p:blipFill>
          <a:blip r:embed="rId6" cstate="print"/>
          <a:stretch>
            <a:fillRect/>
          </a:stretch>
        </p:blipFill>
        <p:spPr bwMode="auto">
          <a:xfrm>
            <a:off x="5376208" y="2514600"/>
            <a:ext cx="2494319" cy="533401"/>
          </a:xfrm>
          <a:prstGeom prst="rect">
            <a:avLst/>
          </a:prstGeom>
          <a:noFill/>
          <a:ln/>
          <a:effectLst/>
        </p:spPr>
      </p:pic>
      <p:pic>
        <p:nvPicPr>
          <p:cNvPr id="12" name="Picture 11" descr="TP_tmp.png"/>
          <p:cNvPicPr>
            <a:picLocks noChangeAspect="1"/>
          </p:cNvPicPr>
          <p:nvPr>
            <p:custDataLst>
              <p:tags r:id="rId3"/>
            </p:custDataLst>
          </p:nvPr>
        </p:nvPicPr>
        <p:blipFill>
          <a:blip r:embed="rId7" cstate="print"/>
          <a:stretch>
            <a:fillRect/>
          </a:stretch>
        </p:blipFill>
        <p:spPr>
          <a:xfrm>
            <a:off x="533400" y="6019800"/>
            <a:ext cx="7696216"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of the algorithm</a:t>
            </a:r>
            <a:endParaRPr lang="en-SG" dirty="0"/>
          </a:p>
        </p:txBody>
      </p:sp>
      <p:sp>
        <p:nvSpPr>
          <p:cNvPr id="3" name="Content Placeholder 2"/>
          <p:cNvSpPr>
            <a:spLocks noGrp="1"/>
          </p:cNvSpPr>
          <p:nvPr>
            <p:ph idx="1"/>
          </p:nvPr>
        </p:nvSpPr>
        <p:spPr/>
        <p:txBody>
          <a:bodyPr>
            <a:normAutofit/>
          </a:bodyPr>
          <a:lstStyle/>
          <a:p>
            <a:r>
              <a:rPr lang="en-US" sz="2500" dirty="0" smtClean="0"/>
              <a:t>Divide the problem of multiplying two n by n matrices into the problem of multiplying 7, n/2 by n/2 matrices (you also do constant number of additions of n/2 by n/2 matrices).</a:t>
            </a:r>
          </a:p>
          <a:p>
            <a:endParaRPr lang="en-US" sz="2500" dirty="0" smtClean="0"/>
          </a:p>
          <a:p>
            <a:r>
              <a:rPr lang="en-US" sz="2500" dirty="0" smtClean="0"/>
              <a:t>Use recursion to solve the </a:t>
            </a:r>
            <a:r>
              <a:rPr lang="en-US" sz="2500" dirty="0" err="1" smtClean="0"/>
              <a:t>subproblems</a:t>
            </a:r>
            <a:r>
              <a:rPr lang="en-US" sz="2500" dirty="0" smtClean="0"/>
              <a:t>.</a:t>
            </a:r>
            <a:endParaRPr lang="en-SG" sz="25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sz="3000" dirty="0" smtClean="0"/>
              <a:t>Finding a closest pair of points on the plane</a:t>
            </a:r>
            <a:endParaRPr lang="en-SG" sz="3000" dirty="0"/>
          </a:p>
        </p:txBody>
      </p:sp>
      <p:pic>
        <p:nvPicPr>
          <p:cNvPr id="8" name="Picture 7" descr="TP_tmp.png"/>
          <p:cNvPicPr>
            <a:picLocks noChangeAspect="1"/>
          </p:cNvPicPr>
          <p:nvPr>
            <p:custDataLst>
              <p:tags r:id="rId1"/>
            </p:custDataLst>
          </p:nvPr>
        </p:nvPicPr>
        <p:blipFill>
          <a:blip r:embed="rId5" cstate="print"/>
          <a:stretch>
            <a:fillRect/>
          </a:stretch>
        </p:blipFill>
        <p:spPr bwMode="auto">
          <a:xfrm>
            <a:off x="395808" y="1752600"/>
            <a:ext cx="4359439" cy="4596983"/>
          </a:xfrm>
          <a:prstGeom prst="rect">
            <a:avLst/>
          </a:prstGeom>
          <a:noFill/>
          <a:ln/>
          <a:effectLst/>
        </p:spPr>
      </p:pic>
      <p:pic>
        <p:nvPicPr>
          <p:cNvPr id="9" name="Picture 8" descr="TP_tmp.png"/>
          <p:cNvPicPr>
            <a:picLocks noChangeAspect="1"/>
          </p:cNvPicPr>
          <p:nvPr>
            <p:custDataLst>
              <p:tags r:id="rId2"/>
            </p:custDataLst>
          </p:nvPr>
        </p:nvPicPr>
        <p:blipFill>
          <a:blip r:embed="rId6" cstate="print"/>
          <a:stretch>
            <a:fillRect/>
          </a:stretch>
        </p:blipFill>
        <p:spPr>
          <a:xfrm>
            <a:off x="1752600" y="914400"/>
            <a:ext cx="5257800" cy="518465"/>
          </a:xfrm>
          <a:prstGeom prst="rect">
            <a:avLst/>
          </a:prstGeom>
        </p:spPr>
      </p:pic>
      <p:pic>
        <p:nvPicPr>
          <p:cNvPr id="19" name="Picture 18" descr="TP_tmp.png"/>
          <p:cNvPicPr>
            <a:picLocks noChangeAspect="1"/>
          </p:cNvPicPr>
          <p:nvPr>
            <p:custDataLst>
              <p:tags r:id="rId3"/>
            </p:custDataLst>
          </p:nvPr>
        </p:nvPicPr>
        <p:blipFill>
          <a:blip r:embed="rId7" cstate="print"/>
          <a:stretch>
            <a:fillRect/>
          </a:stretch>
        </p:blipFill>
        <p:spPr bwMode="auto">
          <a:xfrm>
            <a:off x="5366585" y="2133600"/>
            <a:ext cx="3080415" cy="3819781"/>
          </a:xfrm>
          <a:prstGeom prst="rect">
            <a:avLst/>
          </a:prstGeom>
          <a:noFill/>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of the algorithm</a:t>
            </a:r>
            <a:endParaRPr lang="en-SG" dirty="0"/>
          </a:p>
        </p:txBody>
      </p:sp>
      <p:sp>
        <p:nvSpPr>
          <p:cNvPr id="3" name="Content Placeholder 2"/>
          <p:cNvSpPr>
            <a:spLocks noGrp="1"/>
          </p:cNvSpPr>
          <p:nvPr>
            <p:ph idx="1"/>
          </p:nvPr>
        </p:nvSpPr>
        <p:spPr>
          <a:xfrm>
            <a:off x="457200" y="1600200"/>
            <a:ext cx="8229600" cy="4876800"/>
          </a:xfrm>
        </p:spPr>
        <p:txBody>
          <a:bodyPr>
            <a:normAutofit/>
          </a:bodyPr>
          <a:lstStyle/>
          <a:p>
            <a:r>
              <a:rPr lang="en-US" sz="2000" dirty="0" smtClean="0"/>
              <a:t>Divide the set of n points on the plane into two </a:t>
            </a:r>
            <a:r>
              <a:rPr lang="en-US" sz="2000" dirty="0" err="1" smtClean="0"/>
              <a:t>halfs</a:t>
            </a:r>
            <a:r>
              <a:rPr lang="en-US" sz="2000" dirty="0" smtClean="0"/>
              <a:t> (using x-coordinate).</a:t>
            </a:r>
          </a:p>
          <a:p>
            <a:endParaRPr lang="en-US" sz="2000" dirty="0" smtClean="0"/>
          </a:p>
          <a:p>
            <a:r>
              <a:rPr lang="en-US" sz="2000" dirty="0" smtClean="0"/>
              <a:t>Find the shortest distance between pairs of points in the two </a:t>
            </a:r>
            <a:r>
              <a:rPr lang="en-US" sz="2000" dirty="0" err="1" smtClean="0"/>
              <a:t>halfs</a:t>
            </a:r>
            <a:r>
              <a:rPr lang="en-US" sz="2000" dirty="0" smtClean="0"/>
              <a:t> using recursion. Let delta be their minimum.</a:t>
            </a:r>
          </a:p>
          <a:p>
            <a:endParaRPr lang="en-US" sz="2000" dirty="0" smtClean="0"/>
          </a:p>
          <a:p>
            <a:r>
              <a:rPr lang="en-US" sz="2000" dirty="0" smtClean="0"/>
              <a:t>Consider a strip of size 2 times delta in the middle of the two </a:t>
            </a:r>
            <a:r>
              <a:rPr lang="en-US" sz="2000" dirty="0" err="1" smtClean="0"/>
              <a:t>halfs</a:t>
            </a:r>
            <a:r>
              <a:rPr lang="en-US" sz="2000" dirty="0" smtClean="0"/>
              <a:t>. </a:t>
            </a:r>
          </a:p>
          <a:p>
            <a:endParaRPr lang="en-US" sz="2000" dirty="0" smtClean="0"/>
          </a:p>
          <a:p>
            <a:r>
              <a:rPr lang="en-US" sz="2000" dirty="0" smtClean="0"/>
              <a:t>Sort the points in this strip using y-coordinate (this can be done only using merge since the subparts are already sorted according to y-coordinate).</a:t>
            </a:r>
          </a:p>
          <a:p>
            <a:endParaRPr lang="en-US" sz="2000" dirty="0" smtClean="0"/>
          </a:p>
          <a:p>
            <a:r>
              <a:rPr lang="en-US" sz="2000" dirty="0" smtClean="0"/>
              <a:t>Start from bottom and compare each point with the next seven points to identify the closest pair (this works because in each box that we considered there can be at most 8 points).</a:t>
            </a:r>
            <a:endParaRPr lang="en-SG"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457200" y="1600200"/>
            <a:ext cx="8229600" cy="4216539"/>
          </a:xfrm>
          <a:prstGeom prst="rect">
            <a:avLst/>
          </a:prstGeom>
          <a:noFill/>
          <a:ln>
            <a:noFill/>
          </a:ln>
        </p:spPr>
        <p:txBody>
          <a:bodyPr wrap="square" rtlCol="0">
            <a:spAutoFit/>
          </a:bodyPr>
          <a:lstStyle/>
          <a:p>
            <a:pPr>
              <a:buNone/>
            </a:pPr>
            <a:r>
              <a:rPr lang="en-US" sz="2000" dirty="0" smtClean="0"/>
              <a:t>According to my information current implementation of the R-modules is as follows:</a:t>
            </a:r>
            <a:endParaRPr lang="en-SG" sz="2000" dirty="0" smtClean="0"/>
          </a:p>
          <a:p>
            <a:endParaRPr lang="en-US" sz="2000" dirty="0" smtClean="0"/>
          </a:p>
          <a:p>
            <a:r>
              <a:rPr lang="en-US" sz="2000" dirty="0" smtClean="0"/>
              <a:t>Discuss with the lecturer that you would like to do the R-module.</a:t>
            </a:r>
            <a:endParaRPr lang="en-SG" sz="2000" dirty="0" smtClean="0"/>
          </a:p>
          <a:p>
            <a:endParaRPr lang="en-US" sz="2000" dirty="0" smtClean="0"/>
          </a:p>
          <a:p>
            <a:r>
              <a:rPr lang="en-US" sz="2000" dirty="0" smtClean="0"/>
              <a:t>The lecturer will decide whether it is appropriate for you after teaching you for a period (around middle of semester or end of semester).</a:t>
            </a:r>
            <a:endParaRPr lang="en-SG" sz="2000" dirty="0" smtClean="0"/>
          </a:p>
          <a:p>
            <a:endParaRPr lang="en-US" sz="2000" dirty="0" smtClean="0"/>
          </a:p>
          <a:p>
            <a:r>
              <a:rPr lang="en-US" sz="2000" dirty="0" smtClean="0"/>
              <a:t>Start work on it after the lecturer has decided (middle of the current semester or at the next semester). The course will be registered only in the following semester.</a:t>
            </a:r>
            <a:endParaRPr lang="en-SG" sz="2000" dirty="0" smtClean="0"/>
          </a:p>
          <a:p>
            <a:endParaRPr lang="en-SG" sz="2000" dirty="0"/>
          </a:p>
        </p:txBody>
      </p:sp>
      <p:sp>
        <p:nvSpPr>
          <p:cNvPr id="3" name="TextBox 2"/>
          <p:cNvSpPr txBox="1"/>
          <p:nvPr/>
        </p:nvSpPr>
        <p:spPr>
          <a:xfrm>
            <a:off x="2438400" y="457200"/>
            <a:ext cx="4038600" cy="630942"/>
          </a:xfrm>
          <a:prstGeom prst="rect">
            <a:avLst/>
          </a:prstGeom>
          <a:noFill/>
        </p:spPr>
        <p:txBody>
          <a:bodyPr wrap="square" rtlCol="0">
            <a:spAutoFit/>
          </a:bodyPr>
          <a:lstStyle/>
          <a:p>
            <a:r>
              <a:rPr lang="en-SG" sz="3500" dirty="0" smtClean="0">
                <a:solidFill>
                  <a:srgbClr val="FF0000"/>
                </a:solidFill>
              </a:rPr>
              <a:t>Regarding CS3230R</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Analysis</a:t>
            </a:r>
            <a:endParaRPr lang="en-SG" dirty="0"/>
          </a:p>
        </p:txBody>
      </p:sp>
      <p:pic>
        <p:nvPicPr>
          <p:cNvPr id="4" name="Picture 3" descr="TP_tmp.png"/>
          <p:cNvPicPr>
            <a:picLocks noChangeAspect="1"/>
          </p:cNvPicPr>
          <p:nvPr>
            <p:custDataLst>
              <p:tags r:id="rId1"/>
            </p:custDataLst>
          </p:nvPr>
        </p:nvPicPr>
        <p:blipFill>
          <a:blip r:embed="rId3" cstate="print"/>
          <a:stretch>
            <a:fillRect/>
          </a:stretch>
        </p:blipFill>
        <p:spPr bwMode="auto">
          <a:xfrm>
            <a:off x="838200" y="1852224"/>
            <a:ext cx="6705224" cy="1500576"/>
          </a:xfrm>
          <a:prstGeom prst="rect">
            <a:avLst/>
          </a:prstGeom>
          <a:noFill/>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did last time</a:t>
            </a:r>
            <a:endParaRPr lang="en-SG" dirty="0"/>
          </a:p>
        </p:txBody>
      </p:sp>
      <p:sp>
        <p:nvSpPr>
          <p:cNvPr id="3" name="Content Placeholder 2"/>
          <p:cNvSpPr>
            <a:spLocks noGrp="1"/>
          </p:cNvSpPr>
          <p:nvPr>
            <p:ph idx="1"/>
          </p:nvPr>
        </p:nvSpPr>
        <p:spPr/>
        <p:txBody>
          <a:bodyPr/>
          <a:lstStyle/>
          <a:p>
            <a:pPr>
              <a:buNone/>
            </a:pPr>
            <a:r>
              <a:rPr lang="en-US" dirty="0" smtClean="0"/>
              <a:t>Divide and conquer:</a:t>
            </a:r>
          </a:p>
          <a:p>
            <a:pPr>
              <a:buNone/>
            </a:pPr>
            <a:endParaRPr lang="en-US" dirty="0" smtClean="0"/>
          </a:p>
          <a:p>
            <a:pPr marL="857250" lvl="1" indent="-457200">
              <a:buFont typeface="+mj-lt"/>
              <a:buAutoNum type="arabicPeriod"/>
            </a:pPr>
            <a:r>
              <a:rPr lang="en-US" dirty="0" smtClean="0"/>
              <a:t>Tiling problem</a:t>
            </a:r>
          </a:p>
          <a:p>
            <a:pPr marL="857250" lvl="1" indent="-457200">
              <a:buFont typeface="+mj-lt"/>
              <a:buAutoNum type="arabicPeriod"/>
            </a:pPr>
            <a:r>
              <a:rPr lang="en-US" dirty="0" err="1" smtClean="0"/>
              <a:t>Mergesort</a:t>
            </a:r>
            <a:endParaRPr lang="en-US" dirty="0" smtClean="0"/>
          </a:p>
          <a:p>
            <a:pPr marL="857250" lvl="1" indent="-457200">
              <a:buFont typeface="+mj-lt"/>
              <a:buAutoNum type="arabicPeriod"/>
            </a:pPr>
            <a:r>
              <a:rPr lang="en-US" dirty="0" err="1" smtClean="0"/>
              <a:t>Strassen’s</a:t>
            </a:r>
            <a:r>
              <a:rPr lang="en-US" dirty="0" smtClean="0"/>
              <a:t> matrix product</a:t>
            </a:r>
          </a:p>
          <a:p>
            <a:pPr marL="857250" lvl="1" indent="-457200">
              <a:buFont typeface="+mj-lt"/>
              <a:buAutoNum type="arabicPeriod"/>
            </a:pPr>
            <a:r>
              <a:rPr lang="en-US" dirty="0" smtClean="0"/>
              <a:t>Finding closest pair of points on a plane</a:t>
            </a:r>
            <a:endParaRPr lang="en-SG"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81200"/>
            <a:ext cx="8229600" cy="1143000"/>
          </a:xfrm>
        </p:spPr>
        <p:txBody>
          <a:bodyPr>
            <a:normAutofit/>
          </a:bodyPr>
          <a:lstStyle/>
          <a:p>
            <a:r>
              <a:rPr lang="en-US" sz="4500" dirty="0" smtClean="0"/>
              <a:t>Sorting and Selection</a:t>
            </a:r>
            <a:endParaRPr lang="en-SG" sz="45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Insertion Sort</a:t>
            </a:r>
            <a:endParaRPr lang="en-SG" dirty="0"/>
          </a:p>
        </p:txBody>
      </p:sp>
      <p:pic>
        <p:nvPicPr>
          <p:cNvPr id="8" name="Picture 7" descr="TP_tmp.png"/>
          <p:cNvPicPr>
            <a:picLocks noChangeAspect="1"/>
          </p:cNvPicPr>
          <p:nvPr>
            <p:custDataLst>
              <p:tags r:id="rId1"/>
            </p:custDataLst>
          </p:nvPr>
        </p:nvPicPr>
        <p:blipFill>
          <a:blip r:embed="rId4" cstate="print"/>
          <a:stretch>
            <a:fillRect/>
          </a:stretch>
        </p:blipFill>
        <p:spPr bwMode="auto">
          <a:xfrm>
            <a:off x="533400" y="1447800"/>
            <a:ext cx="5410980" cy="4592581"/>
          </a:xfrm>
          <a:prstGeom prst="rect">
            <a:avLst/>
          </a:prstGeom>
          <a:noFill/>
          <a:ln/>
          <a:effectLst/>
        </p:spPr>
      </p:pic>
      <p:pic>
        <p:nvPicPr>
          <p:cNvPr id="11" name="Picture 10" descr="TP_tmp.png"/>
          <p:cNvPicPr>
            <a:picLocks noChangeAspect="1"/>
          </p:cNvPicPr>
          <p:nvPr>
            <p:custDataLst>
              <p:tags r:id="rId2"/>
            </p:custDataLst>
          </p:nvPr>
        </p:nvPicPr>
        <p:blipFill>
          <a:blip r:embed="rId5" cstate="print"/>
          <a:stretch>
            <a:fillRect/>
          </a:stretch>
        </p:blipFill>
        <p:spPr bwMode="auto">
          <a:xfrm>
            <a:off x="1752600" y="5943600"/>
            <a:ext cx="5308738" cy="381046"/>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of the algorithm</a:t>
            </a:r>
            <a:endParaRPr lang="en-SG" dirty="0"/>
          </a:p>
        </p:txBody>
      </p:sp>
      <p:sp>
        <p:nvSpPr>
          <p:cNvPr id="3" name="Content Placeholder 2"/>
          <p:cNvSpPr>
            <a:spLocks noGrp="1"/>
          </p:cNvSpPr>
          <p:nvPr>
            <p:ph idx="1"/>
          </p:nvPr>
        </p:nvSpPr>
        <p:spPr/>
        <p:txBody>
          <a:bodyPr/>
          <a:lstStyle/>
          <a:p>
            <a:r>
              <a:rPr lang="en-US" dirty="0" smtClean="0"/>
              <a:t>Assume that the elements of the array arrive one by one.</a:t>
            </a:r>
          </a:p>
          <a:p>
            <a:endParaRPr lang="en-US" dirty="0" smtClean="0"/>
          </a:p>
          <a:p>
            <a:r>
              <a:rPr lang="en-US" dirty="0" smtClean="0"/>
              <a:t>Keep inserting them at the right place in the current </a:t>
            </a:r>
            <a:r>
              <a:rPr lang="en-US" dirty="0" err="1" smtClean="0"/>
              <a:t>subarray</a:t>
            </a:r>
            <a:r>
              <a:rPr lang="en-US" dirty="0" smtClean="0"/>
              <a:t> which is already sorted.</a:t>
            </a:r>
          </a:p>
          <a:p>
            <a:endParaRPr lang="en-US" dirty="0" smtClean="0"/>
          </a:p>
          <a:p>
            <a:r>
              <a:rPr lang="en-US" dirty="0" smtClean="0"/>
              <a:t>Nice property: It is an </a:t>
            </a:r>
            <a:r>
              <a:rPr lang="en-US" dirty="0" smtClean="0">
                <a:solidFill>
                  <a:srgbClr val="FF0000"/>
                </a:solidFill>
              </a:rPr>
              <a:t>online</a:t>
            </a:r>
            <a:r>
              <a:rPr lang="en-US" dirty="0" smtClean="0"/>
              <a:t> algorithm.</a:t>
            </a:r>
          </a:p>
          <a:p>
            <a:endParaRPr lang="en-US" dirty="0" smtClean="0"/>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err="1" smtClean="0"/>
              <a:t>Quicksort</a:t>
            </a:r>
            <a:endParaRPr lang="en-SG" dirty="0"/>
          </a:p>
        </p:txBody>
      </p:sp>
      <p:sp>
        <p:nvSpPr>
          <p:cNvPr id="3" name="Content Placeholder 2"/>
          <p:cNvSpPr>
            <a:spLocks noGrp="1"/>
          </p:cNvSpPr>
          <p:nvPr>
            <p:ph idx="1"/>
          </p:nvPr>
        </p:nvSpPr>
        <p:spPr>
          <a:xfrm>
            <a:off x="381000" y="1066800"/>
            <a:ext cx="8305800" cy="762000"/>
          </a:xfrm>
        </p:spPr>
        <p:txBody>
          <a:bodyPr>
            <a:normAutofit/>
          </a:bodyPr>
          <a:lstStyle/>
          <a:p>
            <a:pPr>
              <a:buNone/>
            </a:pPr>
            <a:r>
              <a:rPr lang="en-US" sz="1800" dirty="0" smtClean="0"/>
              <a:t>      The algorithm ‘</a:t>
            </a:r>
            <a:r>
              <a:rPr lang="en-US" sz="1800" dirty="0" smtClean="0">
                <a:solidFill>
                  <a:srgbClr val="FF0000"/>
                </a:solidFill>
              </a:rPr>
              <a:t>partition</a:t>
            </a:r>
            <a:r>
              <a:rPr lang="en-US" sz="1800" dirty="0" smtClean="0"/>
              <a:t>’ inserts </a:t>
            </a:r>
            <a:r>
              <a:rPr lang="en-US" sz="1800" dirty="0" err="1" smtClean="0"/>
              <a:t>val</a:t>
            </a:r>
            <a:r>
              <a:rPr lang="en-US" sz="1800" dirty="0" smtClean="0"/>
              <a:t> at the index h such that values less than </a:t>
            </a:r>
            <a:r>
              <a:rPr lang="en-US" sz="1800" dirty="0" err="1" smtClean="0"/>
              <a:t>val</a:t>
            </a:r>
            <a:r>
              <a:rPr lang="en-US" sz="1800" dirty="0" smtClean="0"/>
              <a:t> are on the left of index h and values at least </a:t>
            </a:r>
            <a:r>
              <a:rPr lang="en-US" sz="1800" dirty="0" err="1" smtClean="0"/>
              <a:t>val</a:t>
            </a:r>
            <a:r>
              <a:rPr lang="en-US" sz="1800" dirty="0" smtClean="0"/>
              <a:t> are on the right of h.</a:t>
            </a:r>
            <a:endParaRPr lang="en-SG" sz="1800" dirty="0"/>
          </a:p>
        </p:txBody>
      </p:sp>
      <p:pic>
        <p:nvPicPr>
          <p:cNvPr id="10" name="Picture 9" descr="TP_tmp.png"/>
          <p:cNvPicPr>
            <a:picLocks noChangeAspect="1"/>
          </p:cNvPicPr>
          <p:nvPr>
            <p:custDataLst>
              <p:tags r:id="rId1"/>
            </p:custDataLst>
          </p:nvPr>
        </p:nvPicPr>
        <p:blipFill>
          <a:blip r:embed="rId5" cstate="print"/>
          <a:stretch>
            <a:fillRect/>
          </a:stretch>
        </p:blipFill>
        <p:spPr bwMode="auto">
          <a:xfrm>
            <a:off x="762000" y="2133600"/>
            <a:ext cx="2361763" cy="3930090"/>
          </a:xfrm>
          <a:prstGeom prst="rect">
            <a:avLst/>
          </a:prstGeom>
          <a:noFill/>
          <a:ln/>
          <a:effectLst/>
        </p:spPr>
      </p:pic>
      <p:pic>
        <p:nvPicPr>
          <p:cNvPr id="7" name="Picture 6" descr="TP_tmp.png"/>
          <p:cNvPicPr>
            <a:picLocks noChangeAspect="1"/>
          </p:cNvPicPr>
          <p:nvPr>
            <p:custDataLst>
              <p:tags r:id="rId2"/>
            </p:custDataLst>
          </p:nvPr>
        </p:nvPicPr>
        <p:blipFill>
          <a:blip r:embed="rId6" cstate="print"/>
          <a:stretch>
            <a:fillRect/>
          </a:stretch>
        </p:blipFill>
        <p:spPr>
          <a:xfrm>
            <a:off x="3505200" y="4572000"/>
            <a:ext cx="1333502" cy="1379825"/>
          </a:xfrm>
          <a:prstGeom prst="rect">
            <a:avLst/>
          </a:prstGeom>
        </p:spPr>
      </p:pic>
      <p:pic>
        <p:nvPicPr>
          <p:cNvPr id="8" name="Picture 7" descr="TP_tmp.png"/>
          <p:cNvPicPr>
            <a:picLocks noChangeAspect="1"/>
          </p:cNvPicPr>
          <p:nvPr>
            <p:custDataLst>
              <p:tags r:id="rId3"/>
            </p:custDataLst>
          </p:nvPr>
        </p:nvPicPr>
        <p:blipFill>
          <a:blip r:embed="rId7" cstate="print"/>
          <a:stretch>
            <a:fillRect/>
          </a:stretch>
        </p:blipFill>
        <p:spPr bwMode="auto">
          <a:xfrm>
            <a:off x="5943600" y="3124200"/>
            <a:ext cx="2460479" cy="2438400"/>
          </a:xfrm>
          <a:prstGeom prst="rect">
            <a:avLst/>
          </a:prstGeom>
          <a:noFill/>
          <a:ln/>
          <a:effectLst/>
        </p:spPr>
      </p:pic>
      <p:sp>
        <p:nvSpPr>
          <p:cNvPr id="9" name="Title 1"/>
          <p:cNvSpPr txBox="1">
            <a:spLocks/>
          </p:cNvSpPr>
          <p:nvPr/>
        </p:nvSpPr>
        <p:spPr>
          <a:xfrm>
            <a:off x="5715000" y="2209800"/>
            <a:ext cx="2743200" cy="639762"/>
          </a:xfrm>
          <a:prstGeom prst="rect">
            <a:avLst/>
          </a:prstGeom>
        </p:spPr>
        <p:txBody>
          <a:bodyPr vert="horz" lIns="91440" tIns="45720" rIns="91440" bIns="45720" rtlCol="0" anchor="ctr">
            <a:normAutofit fontScale="6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500" b="0" i="0" u="none" strike="noStrike" kern="1200" cap="none" spc="0" normalizeH="0" baseline="0" noProof="0" dirty="0" err="1" smtClean="0">
                <a:ln>
                  <a:noFill/>
                </a:ln>
                <a:solidFill>
                  <a:srgbClr val="FF0000"/>
                </a:solidFill>
                <a:effectLst/>
                <a:uLnTx/>
                <a:uFillTx/>
                <a:latin typeface="+mj-lt"/>
                <a:ea typeface="+mj-ea"/>
                <a:cs typeface="+mj-cs"/>
              </a:rPr>
              <a:t>Quicksort</a:t>
            </a:r>
            <a:r>
              <a:rPr kumimoji="0" lang="en-US" sz="3500" b="0" i="0" u="none" strike="noStrike" kern="1200" cap="none" spc="0" normalizeH="0" baseline="0" noProof="0" dirty="0" smtClean="0">
                <a:ln>
                  <a:noFill/>
                </a:ln>
                <a:solidFill>
                  <a:srgbClr val="FF0000"/>
                </a:solidFill>
                <a:effectLst/>
                <a:uLnTx/>
                <a:uFillTx/>
                <a:latin typeface="+mj-lt"/>
                <a:ea typeface="+mj-ea"/>
                <a:cs typeface="+mj-cs"/>
              </a:rPr>
              <a:t>  Algorithm</a:t>
            </a:r>
            <a:endParaRPr kumimoji="0" lang="en-SG" sz="3500" b="0" i="0" u="none" strike="noStrike" kern="1200" cap="none" spc="0" normalizeH="0" baseline="0" noProof="0" dirty="0">
              <a:ln>
                <a:noFill/>
              </a:ln>
              <a:solidFill>
                <a:srgbClr val="FF0000"/>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Quicksort</a:t>
            </a:r>
            <a:r>
              <a:rPr lang="en-US" dirty="0" smtClean="0"/>
              <a:t> : Time analysis</a:t>
            </a:r>
            <a:endParaRPr lang="en-SG" dirty="0"/>
          </a:p>
        </p:txBody>
      </p:sp>
      <p:pic>
        <p:nvPicPr>
          <p:cNvPr id="14" name="Picture 13" descr="TP_tmp.png"/>
          <p:cNvPicPr>
            <a:picLocks noChangeAspect="1"/>
          </p:cNvPicPr>
          <p:nvPr>
            <p:custDataLst>
              <p:tags r:id="rId1"/>
            </p:custDataLst>
          </p:nvPr>
        </p:nvPicPr>
        <p:blipFill>
          <a:blip r:embed="rId4" cstate="print"/>
          <a:stretch>
            <a:fillRect/>
          </a:stretch>
        </p:blipFill>
        <p:spPr bwMode="auto">
          <a:xfrm>
            <a:off x="523074" y="1371600"/>
            <a:ext cx="8044373" cy="1143000"/>
          </a:xfrm>
          <a:prstGeom prst="rect">
            <a:avLst/>
          </a:prstGeom>
          <a:noFill/>
          <a:ln/>
          <a:effectLst/>
        </p:spPr>
      </p:pic>
      <p:pic>
        <p:nvPicPr>
          <p:cNvPr id="16" name="Picture 15" descr="TP_tmp.png"/>
          <p:cNvPicPr>
            <a:picLocks noChangeAspect="1"/>
          </p:cNvPicPr>
          <p:nvPr>
            <p:custDataLst>
              <p:tags r:id="rId2"/>
            </p:custDataLst>
          </p:nvPr>
        </p:nvPicPr>
        <p:blipFill>
          <a:blip r:embed="rId5" cstate="print"/>
          <a:stretch>
            <a:fillRect/>
          </a:stretch>
        </p:blipFill>
        <p:spPr bwMode="auto">
          <a:xfrm>
            <a:off x="457200" y="3048000"/>
            <a:ext cx="8079325" cy="2378434"/>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a:t>
            </a:r>
            <a:r>
              <a:rPr lang="en-US" dirty="0" err="1" smtClean="0"/>
              <a:t>Quicksort</a:t>
            </a:r>
            <a:endParaRPr lang="en-SG" dirty="0"/>
          </a:p>
        </p:txBody>
      </p:sp>
      <p:pic>
        <p:nvPicPr>
          <p:cNvPr id="10" name="Picture 9" descr="TP_tmp.png"/>
          <p:cNvPicPr>
            <a:picLocks noChangeAspect="1"/>
          </p:cNvPicPr>
          <p:nvPr>
            <p:custDataLst>
              <p:tags r:id="rId1"/>
            </p:custDataLst>
          </p:nvPr>
        </p:nvPicPr>
        <p:blipFill>
          <a:blip r:embed="rId5" cstate="print"/>
          <a:stretch>
            <a:fillRect/>
          </a:stretch>
        </p:blipFill>
        <p:spPr bwMode="auto">
          <a:xfrm>
            <a:off x="380992" y="1524000"/>
            <a:ext cx="7353324" cy="2771243"/>
          </a:xfrm>
          <a:prstGeom prst="rect">
            <a:avLst/>
          </a:prstGeom>
          <a:noFill/>
          <a:ln/>
          <a:effectLst/>
        </p:spPr>
      </p:pic>
      <p:pic>
        <p:nvPicPr>
          <p:cNvPr id="9" name="Picture 8" descr="TP_tmp.png"/>
          <p:cNvPicPr>
            <a:picLocks noChangeAspect="1"/>
          </p:cNvPicPr>
          <p:nvPr>
            <p:custDataLst>
              <p:tags r:id="rId2"/>
            </p:custDataLst>
          </p:nvPr>
        </p:nvPicPr>
        <p:blipFill>
          <a:blip r:embed="rId6" cstate="print"/>
          <a:stretch>
            <a:fillRect/>
          </a:stretch>
        </p:blipFill>
        <p:spPr bwMode="auto">
          <a:xfrm>
            <a:off x="5181818" y="2895600"/>
            <a:ext cx="3034614" cy="2348735"/>
          </a:xfrm>
          <a:prstGeom prst="rect">
            <a:avLst/>
          </a:prstGeom>
          <a:noFill/>
          <a:ln/>
          <a:effectLst/>
        </p:spPr>
      </p:pic>
      <p:sp>
        <p:nvSpPr>
          <p:cNvPr id="8" name="Title 1"/>
          <p:cNvSpPr txBox="1">
            <a:spLocks/>
          </p:cNvSpPr>
          <p:nvPr/>
        </p:nvSpPr>
        <p:spPr>
          <a:xfrm>
            <a:off x="4572000" y="2133600"/>
            <a:ext cx="3810000" cy="6096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500" b="0" i="0" u="none" strike="noStrike" kern="1200" cap="none" spc="0" normalizeH="0" baseline="0" noProof="0" dirty="0" smtClean="0">
                <a:ln>
                  <a:noFill/>
                </a:ln>
                <a:solidFill>
                  <a:srgbClr val="FF0000"/>
                </a:solidFill>
                <a:effectLst/>
                <a:uLnTx/>
                <a:uFillTx/>
                <a:latin typeface="+mj-lt"/>
                <a:ea typeface="+mj-ea"/>
                <a:cs typeface="+mj-cs"/>
              </a:rPr>
              <a:t>Randomized </a:t>
            </a:r>
            <a:r>
              <a:rPr kumimoji="0" lang="en-US" sz="2500" b="0" i="0" u="none" strike="noStrike" kern="1200" cap="none" spc="0" normalizeH="0" baseline="0" noProof="0" dirty="0" err="1" smtClean="0">
                <a:ln>
                  <a:noFill/>
                </a:ln>
                <a:solidFill>
                  <a:srgbClr val="FF0000"/>
                </a:solidFill>
                <a:effectLst/>
                <a:uLnTx/>
                <a:uFillTx/>
                <a:latin typeface="+mj-lt"/>
                <a:ea typeface="+mj-ea"/>
                <a:cs typeface="+mj-cs"/>
              </a:rPr>
              <a:t>Quicksort</a:t>
            </a:r>
            <a:endParaRPr kumimoji="0" lang="en-SG" sz="2500" b="0" i="0" u="none" strike="noStrike" kern="1200" cap="none" spc="0" normalizeH="0" baseline="0" noProof="0" dirty="0">
              <a:ln>
                <a:noFill/>
              </a:ln>
              <a:solidFill>
                <a:srgbClr val="FF0000"/>
              </a:solidFill>
              <a:effectLst/>
              <a:uLnTx/>
              <a:uFillTx/>
              <a:latin typeface="+mj-lt"/>
              <a:ea typeface="+mj-ea"/>
              <a:cs typeface="+mj-cs"/>
            </a:endParaRPr>
          </a:p>
        </p:txBody>
      </p:sp>
      <p:pic>
        <p:nvPicPr>
          <p:cNvPr id="11" name="Picture 10" descr="TP_tmp.png"/>
          <p:cNvPicPr>
            <a:picLocks noChangeAspect="1"/>
          </p:cNvPicPr>
          <p:nvPr>
            <p:custDataLst>
              <p:tags r:id="rId3"/>
            </p:custDataLst>
          </p:nvPr>
        </p:nvPicPr>
        <p:blipFill>
          <a:blip r:embed="rId7" cstate="print"/>
          <a:stretch>
            <a:fillRect/>
          </a:stretch>
        </p:blipFill>
        <p:spPr bwMode="auto">
          <a:xfrm>
            <a:off x="609600" y="5562600"/>
            <a:ext cx="7631868" cy="77380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1" algn="ctr" rtl="0">
              <a:spcBef>
                <a:spcPct val="0"/>
              </a:spcBef>
            </a:pPr>
            <a:r>
              <a:rPr lang="en-US" sz="3500" dirty="0" smtClean="0">
                <a:solidFill>
                  <a:srgbClr val="FF0000"/>
                </a:solidFill>
              </a:rPr>
              <a:t>Idea for partition algorithm</a:t>
            </a:r>
            <a:r>
              <a:rPr lang="en-US" dirty="0" smtClean="0"/>
              <a:t/>
            </a:r>
            <a:br>
              <a:rPr lang="en-US" dirty="0" smtClean="0"/>
            </a:br>
            <a:endParaRPr lang="en-SG" dirty="0"/>
          </a:p>
        </p:txBody>
      </p:sp>
      <p:sp>
        <p:nvSpPr>
          <p:cNvPr id="4" name="Content Placeholder 3"/>
          <p:cNvSpPr>
            <a:spLocks noGrp="1"/>
          </p:cNvSpPr>
          <p:nvPr>
            <p:ph idx="1"/>
          </p:nvPr>
        </p:nvSpPr>
        <p:spPr>
          <a:xfrm>
            <a:off x="457200" y="1600200"/>
            <a:ext cx="8229600" cy="2800767"/>
          </a:xfrm>
          <a:prstGeom prst="rect">
            <a:avLst/>
          </a:prstGeom>
        </p:spPr>
        <p:txBody>
          <a:bodyPr>
            <a:spAutoFit/>
          </a:bodyPr>
          <a:lstStyle/>
          <a:p>
            <a:pPr marL="914400" lvl="1" indent="-457200">
              <a:buFont typeface="+mj-lt"/>
              <a:buAutoNum type="arabicPeriod"/>
            </a:pPr>
            <a:r>
              <a:rPr lang="en-US" dirty="0" smtClean="0"/>
              <a:t>Let the current stage of array be like : F SSS</a:t>
            </a:r>
            <a:r>
              <a:rPr lang="en-US" dirty="0" smtClean="0">
                <a:solidFill>
                  <a:srgbClr val="FF0000"/>
                </a:solidFill>
              </a:rPr>
              <a:t>S</a:t>
            </a:r>
            <a:r>
              <a:rPr lang="en-US" dirty="0" smtClean="0"/>
              <a:t> </a:t>
            </a:r>
            <a:r>
              <a:rPr lang="en-US" dirty="0" smtClean="0">
                <a:solidFill>
                  <a:srgbClr val="FF0000"/>
                </a:solidFill>
              </a:rPr>
              <a:t>L</a:t>
            </a:r>
            <a:r>
              <a:rPr lang="en-US" dirty="0" smtClean="0"/>
              <a:t>LLL C RRRRR</a:t>
            </a:r>
          </a:p>
          <a:p>
            <a:pPr marL="914400" lvl="1" indent="-457200">
              <a:buFont typeface="+mj-lt"/>
              <a:buAutoNum type="arabicPeriod"/>
            </a:pPr>
            <a:r>
              <a:rPr lang="en-US" dirty="0" smtClean="0"/>
              <a:t>F is first element, S &lt; F, L ≥ F, C is the current element, R is rest of the elements.</a:t>
            </a:r>
          </a:p>
          <a:p>
            <a:pPr marL="914400" lvl="1" indent="-457200">
              <a:buFont typeface="+mj-lt"/>
              <a:buAutoNum type="arabicPeriod"/>
            </a:pPr>
            <a:r>
              <a:rPr lang="en-US" dirty="0" smtClean="0"/>
              <a:t>If current element C ≥ F, then don’t do anything, just let next element on right to be C.</a:t>
            </a:r>
          </a:p>
          <a:p>
            <a:pPr marL="914400" lvl="1" indent="-457200">
              <a:buFont typeface="+mj-lt"/>
              <a:buAutoNum type="arabicPeriod"/>
            </a:pPr>
            <a:r>
              <a:rPr lang="en-US" dirty="0" smtClean="0"/>
              <a:t> If C &lt; F, then swap C with first </a:t>
            </a:r>
            <a:r>
              <a:rPr lang="en-US" dirty="0" smtClean="0">
                <a:solidFill>
                  <a:srgbClr val="FF0000"/>
                </a:solidFill>
              </a:rPr>
              <a:t>L</a:t>
            </a:r>
            <a:r>
              <a:rPr lang="en-US" dirty="0" smtClean="0"/>
              <a:t>, and let next element on right to be C.</a:t>
            </a:r>
          </a:p>
          <a:p>
            <a:pPr marL="914400" lvl="1" indent="-457200">
              <a:buFont typeface="+mj-lt"/>
              <a:buAutoNum type="arabicPeriod"/>
            </a:pPr>
            <a:r>
              <a:rPr lang="en-US" dirty="0" smtClean="0"/>
              <a:t>At the end swap F with the last </a:t>
            </a:r>
            <a:r>
              <a:rPr lang="en-US" dirty="0" smtClean="0">
                <a:solidFill>
                  <a:srgbClr val="FF0000"/>
                </a:solidFill>
              </a:rPr>
              <a:t>S</a:t>
            </a:r>
            <a:r>
              <a:rPr lang="en-US" dirty="0" smtClean="0"/>
              <a:t> element.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of the algorithms</a:t>
            </a:r>
            <a:endParaRPr lang="en-SG" dirty="0"/>
          </a:p>
        </p:txBody>
      </p:sp>
      <p:sp>
        <p:nvSpPr>
          <p:cNvPr id="3" name="Content Placeholder 2"/>
          <p:cNvSpPr>
            <a:spLocks noGrp="1"/>
          </p:cNvSpPr>
          <p:nvPr>
            <p:ph idx="1"/>
          </p:nvPr>
        </p:nvSpPr>
        <p:spPr>
          <a:xfrm>
            <a:off x="457200" y="1295400"/>
            <a:ext cx="8229600" cy="5029200"/>
          </a:xfrm>
        </p:spPr>
        <p:txBody>
          <a:bodyPr>
            <a:normAutofit lnSpcReduction="10000"/>
          </a:bodyPr>
          <a:lstStyle/>
          <a:p>
            <a:r>
              <a:rPr lang="en-US" dirty="0" smtClean="0"/>
              <a:t>Take an element of the array (of value </a:t>
            </a:r>
            <a:r>
              <a:rPr lang="en-US" dirty="0" err="1" smtClean="0"/>
              <a:t>val</a:t>
            </a:r>
            <a:r>
              <a:rPr lang="en-US" dirty="0" smtClean="0"/>
              <a:t>) and place it at the right index h. Elements to the left of h are less than </a:t>
            </a:r>
            <a:r>
              <a:rPr lang="en-US" dirty="0" err="1" smtClean="0"/>
              <a:t>val</a:t>
            </a:r>
            <a:r>
              <a:rPr lang="en-US" dirty="0" smtClean="0"/>
              <a:t> and to the right are greater than or equal to </a:t>
            </a:r>
            <a:r>
              <a:rPr lang="en-US" dirty="0" err="1" smtClean="0"/>
              <a:t>val</a:t>
            </a:r>
            <a:r>
              <a:rPr lang="en-US" dirty="0" smtClean="0"/>
              <a:t> (partition algorithm).</a:t>
            </a:r>
          </a:p>
          <a:p>
            <a:endParaRPr lang="en-US" dirty="0" smtClean="0"/>
          </a:p>
          <a:p>
            <a:r>
              <a:rPr lang="en-US" dirty="0" smtClean="0"/>
              <a:t>Recursively sort a[</a:t>
            </a:r>
            <a:r>
              <a:rPr lang="en-US" dirty="0" err="1" smtClean="0"/>
              <a:t>i</a:t>
            </a:r>
            <a:r>
              <a:rPr lang="en-US" dirty="0" smtClean="0"/>
              <a:t>] … a[h-1] and a[h+1] … a[j]</a:t>
            </a:r>
          </a:p>
          <a:p>
            <a:endParaRPr lang="en-US" dirty="0" smtClean="0"/>
          </a:p>
          <a:p>
            <a:r>
              <a:rPr lang="en-US" dirty="0" smtClean="0"/>
              <a:t>In normal </a:t>
            </a:r>
            <a:r>
              <a:rPr lang="en-US" dirty="0" err="1" smtClean="0"/>
              <a:t>quicksort</a:t>
            </a:r>
            <a:r>
              <a:rPr lang="en-US" dirty="0" smtClean="0"/>
              <a:t>, the element is taken to be the first element of the array.</a:t>
            </a:r>
          </a:p>
          <a:p>
            <a:endParaRPr lang="en-US" dirty="0" smtClean="0"/>
          </a:p>
          <a:p>
            <a:r>
              <a:rPr lang="en-US" dirty="0" smtClean="0"/>
              <a:t>In randomized </a:t>
            </a:r>
            <a:r>
              <a:rPr lang="en-US" dirty="0" err="1" smtClean="0"/>
              <a:t>quicksort</a:t>
            </a:r>
            <a:r>
              <a:rPr lang="en-US" dirty="0" smtClean="0"/>
              <a:t>, the element is randomly chosen among all elements.  </a:t>
            </a:r>
          </a:p>
          <a:p>
            <a:endParaRPr lang="en-US" dirty="0" smtClean="0"/>
          </a:p>
          <a:p>
            <a:pPr algn="ctr">
              <a:buNone/>
            </a:pPr>
            <a:r>
              <a:rPr lang="en-US" dirty="0" err="1" smtClean="0"/>
              <a:t>Quicksort</a:t>
            </a:r>
            <a:r>
              <a:rPr lang="en-US" dirty="0" smtClean="0"/>
              <a:t> is quite good in practice that is why </a:t>
            </a:r>
            <a:r>
              <a:rPr lang="en-US" dirty="0" smtClean="0">
                <a:solidFill>
                  <a:srgbClr val="FF0000"/>
                </a:solidFill>
              </a:rPr>
              <a:t>‘</a:t>
            </a:r>
            <a:r>
              <a:rPr lang="en-US" dirty="0" err="1" smtClean="0">
                <a:solidFill>
                  <a:srgbClr val="FF0000"/>
                </a:solidFill>
              </a:rPr>
              <a:t>quicksort</a:t>
            </a:r>
            <a:r>
              <a:rPr lang="en-US" dirty="0" smtClean="0">
                <a:solidFill>
                  <a:srgbClr val="FF0000"/>
                </a:solidFill>
              </a:rPr>
              <a:t>’.</a:t>
            </a:r>
          </a:p>
          <a:p>
            <a:pPr algn="ctr">
              <a:buNone/>
            </a:pPr>
            <a:r>
              <a:rPr lang="en-US" dirty="0" smtClean="0"/>
              <a:t>No extra array is needed.</a:t>
            </a:r>
          </a:p>
          <a:p>
            <a:pPr algn="ctr">
              <a:buNone/>
            </a:pPr>
            <a:r>
              <a:rPr lang="en-US" dirty="0" err="1" smtClean="0"/>
              <a:t>Quicksort</a:t>
            </a:r>
            <a:r>
              <a:rPr lang="en-US" dirty="0" smtClean="0"/>
              <a:t> is </a:t>
            </a:r>
            <a:r>
              <a:rPr lang="en-US" dirty="0" smtClean="0">
                <a:solidFill>
                  <a:srgbClr val="FF0000"/>
                </a:solidFill>
              </a:rPr>
              <a:t>not stable.</a:t>
            </a:r>
          </a:p>
          <a:p>
            <a:endParaRPr lang="en-US" dirty="0" smtClean="0"/>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linds(horizontal)">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What we cover in the course</a:t>
            </a:r>
            <a:endParaRPr lang="en-SG" dirty="0">
              <a:solidFill>
                <a:srgbClr val="FF0000"/>
              </a:solidFill>
            </a:endParaRPr>
          </a:p>
        </p:txBody>
      </p:sp>
      <p:sp>
        <p:nvSpPr>
          <p:cNvPr id="3" name="Content Placeholder 2"/>
          <p:cNvSpPr>
            <a:spLocks noGrp="1"/>
          </p:cNvSpPr>
          <p:nvPr>
            <p:ph idx="1"/>
          </p:nvPr>
        </p:nvSpPr>
        <p:spPr>
          <a:xfrm>
            <a:off x="457200" y="1447800"/>
            <a:ext cx="3657600" cy="5029200"/>
          </a:xfrm>
        </p:spPr>
        <p:txBody>
          <a:bodyPr>
            <a:noAutofit/>
          </a:bodyPr>
          <a:lstStyle/>
          <a:p>
            <a:pPr>
              <a:buNone/>
            </a:pPr>
            <a:r>
              <a:rPr lang="en-US" sz="2000" dirty="0" smtClean="0"/>
              <a:t>Sorting/Searching/Selection</a:t>
            </a:r>
          </a:p>
          <a:p>
            <a:pPr lvl="1"/>
            <a:r>
              <a:rPr lang="en-US" dirty="0" smtClean="0"/>
              <a:t>A lower bound for the sorting problem</a:t>
            </a:r>
          </a:p>
          <a:p>
            <a:pPr lvl="1"/>
            <a:r>
              <a:rPr lang="en-US" dirty="0" smtClean="0"/>
              <a:t>Counting sort and Radix sort</a:t>
            </a:r>
          </a:p>
          <a:p>
            <a:pPr lvl="1"/>
            <a:r>
              <a:rPr lang="en-US" dirty="0" smtClean="0"/>
              <a:t>Topological sort of graphs</a:t>
            </a:r>
          </a:p>
          <a:p>
            <a:pPr>
              <a:buNone/>
            </a:pPr>
            <a:endParaRPr lang="en-US" sz="2000" dirty="0" smtClean="0"/>
          </a:p>
          <a:p>
            <a:pPr>
              <a:buNone/>
            </a:pPr>
            <a:r>
              <a:rPr lang="en-US" sz="2000" dirty="0" smtClean="0"/>
              <a:t>Divide and Conquer</a:t>
            </a:r>
          </a:p>
          <a:p>
            <a:pPr lvl="1"/>
            <a:r>
              <a:rPr lang="en-US" dirty="0" smtClean="0"/>
              <a:t>A Tiling problem</a:t>
            </a:r>
          </a:p>
          <a:p>
            <a:pPr lvl="1"/>
            <a:r>
              <a:rPr lang="en-US" dirty="0" err="1" smtClean="0"/>
              <a:t>Strassen’s</a:t>
            </a:r>
            <a:r>
              <a:rPr lang="en-US" dirty="0" smtClean="0"/>
              <a:t> Matrix Product Algorithm</a:t>
            </a:r>
          </a:p>
          <a:p>
            <a:pPr lvl="1"/>
            <a:r>
              <a:rPr lang="en-US" dirty="0" smtClean="0"/>
              <a:t>Finding closest pair of points on the plane</a:t>
            </a:r>
          </a:p>
          <a:p>
            <a:pPr>
              <a:buNone/>
            </a:pPr>
            <a:endParaRPr lang="en-US" sz="2000" dirty="0" smtClean="0"/>
          </a:p>
        </p:txBody>
      </p:sp>
      <p:sp>
        <p:nvSpPr>
          <p:cNvPr id="5" name="TextBox 4"/>
          <p:cNvSpPr txBox="1"/>
          <p:nvPr/>
        </p:nvSpPr>
        <p:spPr>
          <a:xfrm>
            <a:off x="4191000" y="1371600"/>
            <a:ext cx="4572000" cy="461665"/>
          </a:xfrm>
          <a:prstGeom prst="rect">
            <a:avLst/>
          </a:prstGeom>
          <a:noFill/>
        </p:spPr>
        <p:txBody>
          <a:bodyPr wrap="square" rtlCol="0">
            <a:spAutoFit/>
          </a:bodyPr>
          <a:lstStyle/>
          <a:p>
            <a:endParaRPr lang="en-US" sz="1200" dirty="0" smtClean="0"/>
          </a:p>
          <a:p>
            <a:pPr lvl="1"/>
            <a:endParaRPr lang="en-US" sz="1200" dirty="0" smtClean="0"/>
          </a:p>
        </p:txBody>
      </p:sp>
      <p:sp>
        <p:nvSpPr>
          <p:cNvPr id="6" name="TextBox 5"/>
          <p:cNvSpPr txBox="1"/>
          <p:nvPr/>
        </p:nvSpPr>
        <p:spPr>
          <a:xfrm>
            <a:off x="4648200" y="1447800"/>
            <a:ext cx="4114800" cy="4801314"/>
          </a:xfrm>
          <a:prstGeom prst="rect">
            <a:avLst/>
          </a:prstGeom>
          <a:noFill/>
        </p:spPr>
        <p:txBody>
          <a:bodyPr wrap="square" rtlCol="0">
            <a:spAutoFit/>
          </a:bodyPr>
          <a:lstStyle/>
          <a:p>
            <a:pPr>
              <a:buNone/>
            </a:pPr>
            <a:r>
              <a:rPr lang="en-US" dirty="0" smtClean="0"/>
              <a:t>Greedy Algorithms</a:t>
            </a:r>
          </a:p>
          <a:p>
            <a:pPr lvl="1"/>
            <a:r>
              <a:rPr lang="en-US" dirty="0" err="1" smtClean="0"/>
              <a:t>Kruskal’s</a:t>
            </a:r>
            <a:r>
              <a:rPr lang="en-US" dirty="0" smtClean="0"/>
              <a:t> algorithm for Minimum Spanning Tree</a:t>
            </a:r>
          </a:p>
          <a:p>
            <a:pPr lvl="1"/>
            <a:r>
              <a:rPr lang="en-US" dirty="0" smtClean="0"/>
              <a:t>Prim’s algorithm for Minimum Spanning Tree</a:t>
            </a:r>
          </a:p>
          <a:p>
            <a:pPr lvl="1"/>
            <a:r>
              <a:rPr lang="en-US" dirty="0" err="1" smtClean="0"/>
              <a:t>Dijkstra’s</a:t>
            </a:r>
            <a:r>
              <a:rPr lang="en-US" dirty="0" smtClean="0"/>
              <a:t> algorithm for finding shortest path between a pair of points in a graph</a:t>
            </a:r>
          </a:p>
          <a:p>
            <a:pPr lvl="1"/>
            <a:r>
              <a:rPr lang="en-US" dirty="0" smtClean="0"/>
              <a:t>Huffman codes</a:t>
            </a:r>
          </a:p>
          <a:p>
            <a:pPr lvl="1"/>
            <a:r>
              <a:rPr lang="en-US" dirty="0" smtClean="0"/>
              <a:t>The continuous Knapsack problem</a:t>
            </a:r>
          </a:p>
          <a:p>
            <a:endParaRPr lang="en-US" dirty="0" smtClean="0"/>
          </a:p>
          <a:p>
            <a:endParaRPr lang="en-US" dirty="0" smtClean="0"/>
          </a:p>
          <a:p>
            <a:r>
              <a:rPr lang="en-US" dirty="0" smtClean="0"/>
              <a:t>Dynamic Programming</a:t>
            </a:r>
          </a:p>
          <a:p>
            <a:pPr lvl="1"/>
            <a:r>
              <a:rPr lang="en-US" dirty="0" smtClean="0"/>
              <a:t>Computing Fibonacci numbers</a:t>
            </a:r>
          </a:p>
          <a:p>
            <a:pPr lvl="1"/>
            <a:r>
              <a:rPr lang="en-US" dirty="0" smtClean="0"/>
              <a:t>Coin changing</a:t>
            </a:r>
          </a:p>
          <a:p>
            <a:pPr lvl="1"/>
            <a:r>
              <a:rPr lang="en-US" dirty="0" smtClean="0"/>
              <a:t>The algorithm of Floyd and </a:t>
            </a:r>
            <a:r>
              <a:rPr lang="en-US" dirty="0" err="1" smtClean="0"/>
              <a:t>Warshall</a:t>
            </a:r>
            <a:endParaRPr lang="en-US" dirty="0" smtClean="0"/>
          </a:p>
          <a:p>
            <a:endParaRPr lang="en-SG"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lower bound for comparison based algorithms</a:t>
            </a:r>
            <a:endParaRPr lang="en-SG" dirty="0"/>
          </a:p>
        </p:txBody>
      </p:sp>
      <p:sp>
        <p:nvSpPr>
          <p:cNvPr id="4" name="TextBox 3"/>
          <p:cNvSpPr txBox="1"/>
          <p:nvPr/>
        </p:nvSpPr>
        <p:spPr>
          <a:xfrm>
            <a:off x="609600" y="1524000"/>
            <a:ext cx="7772400" cy="3139321"/>
          </a:xfrm>
          <a:prstGeom prst="rect">
            <a:avLst/>
          </a:prstGeom>
          <a:noFill/>
        </p:spPr>
        <p:txBody>
          <a:bodyPr wrap="square" rtlCol="0">
            <a:spAutoFit/>
          </a:bodyPr>
          <a:lstStyle/>
          <a:p>
            <a:r>
              <a:rPr lang="en-SG" dirty="0" smtClean="0"/>
              <a:t>The worst case time of a </a:t>
            </a:r>
            <a:r>
              <a:rPr lang="en-SG" dirty="0" smtClean="0">
                <a:solidFill>
                  <a:srgbClr val="FF0000"/>
                </a:solidFill>
              </a:rPr>
              <a:t>comparison based sorting algorithm </a:t>
            </a:r>
            <a:r>
              <a:rPr lang="en-SG" dirty="0" smtClean="0"/>
              <a:t>is Ω(n log n).</a:t>
            </a:r>
          </a:p>
          <a:p>
            <a:endParaRPr lang="en-SG" dirty="0" smtClean="0"/>
          </a:p>
          <a:p>
            <a:r>
              <a:rPr lang="en-SG" dirty="0" smtClean="0"/>
              <a:t>Proof done in class. </a:t>
            </a:r>
            <a:r>
              <a:rPr lang="en-SG" dirty="0" smtClean="0">
                <a:solidFill>
                  <a:srgbClr val="FF0000"/>
                </a:solidFill>
              </a:rPr>
              <a:t>Idea</a:t>
            </a:r>
            <a:r>
              <a:rPr lang="en-SG" dirty="0" smtClean="0"/>
              <a:t>: Any comparison based algorithm will have a </a:t>
            </a:r>
            <a:r>
              <a:rPr lang="en-SG" dirty="0" smtClean="0">
                <a:solidFill>
                  <a:srgbClr val="FF0000"/>
                </a:solidFill>
              </a:rPr>
              <a:t>decision tree</a:t>
            </a:r>
            <a:r>
              <a:rPr lang="en-SG" dirty="0" smtClean="0"/>
              <a:t>, with n! leaves (for n bit inputs). Height of this tree is Ω(n log n).</a:t>
            </a:r>
          </a:p>
          <a:p>
            <a:endParaRPr lang="en-US" dirty="0" smtClean="0"/>
          </a:p>
          <a:p>
            <a:r>
              <a:rPr lang="en-US" dirty="0" smtClean="0"/>
              <a:t>A decision tree for the comparison based algorithm is a binary tree with the nodes representing comparisons (a &lt; b?), the left </a:t>
            </a:r>
            <a:r>
              <a:rPr lang="en-US" dirty="0" err="1" smtClean="0"/>
              <a:t>subtree</a:t>
            </a:r>
            <a:r>
              <a:rPr lang="en-US" dirty="0" smtClean="0"/>
              <a:t> represents the continuation of the algorithm on the result of comparison being yes and the right </a:t>
            </a:r>
            <a:r>
              <a:rPr lang="en-US" dirty="0" err="1" smtClean="0"/>
              <a:t>subtree</a:t>
            </a:r>
            <a:r>
              <a:rPr lang="en-US" dirty="0" smtClean="0"/>
              <a:t> represents the continuation of the algorithm on the result of comparison being no.</a:t>
            </a:r>
            <a:endParaRPr lang="en-SG" dirty="0" smtClean="0"/>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linds(horizontal)">
                                      <p:cBhvr>
                                        <p:cTn id="10" dur="500"/>
                                        <p:tgtEl>
                                          <p:spTgt spid="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blinds(horizontal)">
                                      <p:cBhvr>
                                        <p:cTn id="1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Counting Sort</a:t>
            </a:r>
            <a:endParaRPr lang="en-SG" dirty="0"/>
          </a:p>
        </p:txBody>
      </p:sp>
      <p:sp>
        <p:nvSpPr>
          <p:cNvPr id="3" name="Content Placeholder 2"/>
          <p:cNvSpPr>
            <a:spLocks noGrp="1"/>
          </p:cNvSpPr>
          <p:nvPr>
            <p:ph idx="1"/>
          </p:nvPr>
        </p:nvSpPr>
        <p:spPr>
          <a:xfrm>
            <a:off x="381000" y="990600"/>
            <a:ext cx="8229600" cy="1066800"/>
          </a:xfrm>
        </p:spPr>
        <p:txBody>
          <a:bodyPr>
            <a:normAutofit/>
          </a:bodyPr>
          <a:lstStyle/>
          <a:p>
            <a:r>
              <a:rPr lang="en-US" sz="2000" dirty="0" smtClean="0"/>
              <a:t>Not a comparison based algorithm, uses some information about the inputs i.e. the elements are numbers from 0 to m.</a:t>
            </a:r>
          </a:p>
          <a:p>
            <a:r>
              <a:rPr lang="en-US" sz="2000" dirty="0" smtClean="0"/>
              <a:t>Running time is </a:t>
            </a:r>
            <a:r>
              <a:rPr lang="en-US" sz="2000" dirty="0" smtClean="0">
                <a:solidFill>
                  <a:srgbClr val="FF0000"/>
                </a:solidFill>
              </a:rPr>
              <a:t>linear</a:t>
            </a:r>
            <a:r>
              <a:rPr lang="en-US" sz="2000" dirty="0" smtClean="0"/>
              <a:t>, lower bound of </a:t>
            </a:r>
            <a:r>
              <a:rPr lang="el-GR" sz="2000" dirty="0" smtClean="0"/>
              <a:t>Ω</a:t>
            </a:r>
            <a:r>
              <a:rPr lang="en-US" sz="2000" dirty="0" smtClean="0"/>
              <a:t>(n log n) does not apply.</a:t>
            </a:r>
            <a:endParaRPr lang="en-SG" sz="2000" dirty="0"/>
          </a:p>
        </p:txBody>
      </p:sp>
      <p:pic>
        <p:nvPicPr>
          <p:cNvPr id="9" name="Picture 8" descr="TP_tmp.png"/>
          <p:cNvPicPr>
            <a:picLocks noChangeAspect="1"/>
          </p:cNvPicPr>
          <p:nvPr>
            <p:custDataLst>
              <p:tags r:id="rId1"/>
            </p:custDataLst>
          </p:nvPr>
        </p:nvPicPr>
        <p:blipFill>
          <a:blip r:embed="rId4" cstate="print"/>
          <a:stretch>
            <a:fillRect/>
          </a:stretch>
        </p:blipFill>
        <p:spPr bwMode="auto">
          <a:xfrm>
            <a:off x="457200" y="2447194"/>
            <a:ext cx="4953000" cy="3953606"/>
          </a:xfrm>
          <a:prstGeom prst="rect">
            <a:avLst/>
          </a:prstGeom>
          <a:noFill/>
          <a:ln/>
          <a:effectLst/>
        </p:spPr>
      </p:pic>
      <p:pic>
        <p:nvPicPr>
          <p:cNvPr id="10" name="Picture 9" descr="TP_tmp.png"/>
          <p:cNvPicPr>
            <a:picLocks noChangeAspect="1"/>
          </p:cNvPicPr>
          <p:nvPr>
            <p:custDataLst>
              <p:tags r:id="rId2"/>
            </p:custDataLst>
          </p:nvPr>
        </p:nvPicPr>
        <p:blipFill>
          <a:blip r:embed="rId5" cstate="print"/>
          <a:stretch>
            <a:fillRect/>
          </a:stretch>
        </p:blipFill>
        <p:spPr bwMode="auto">
          <a:xfrm>
            <a:off x="5715229" y="2505466"/>
            <a:ext cx="2819171" cy="2391491"/>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514600" cy="792162"/>
          </a:xfrm>
        </p:spPr>
        <p:txBody>
          <a:bodyPr>
            <a:normAutofit/>
          </a:bodyPr>
          <a:lstStyle/>
          <a:p>
            <a:pPr algn="l"/>
            <a:r>
              <a:rPr lang="en-US" sz="3000" dirty="0" smtClean="0"/>
              <a:t>Time analysis</a:t>
            </a:r>
            <a:endParaRPr lang="en-SG" sz="3000" dirty="0"/>
          </a:p>
        </p:txBody>
      </p:sp>
      <p:sp>
        <p:nvSpPr>
          <p:cNvPr id="3" name="Content Placeholder 2"/>
          <p:cNvSpPr>
            <a:spLocks noGrp="1"/>
          </p:cNvSpPr>
          <p:nvPr>
            <p:ph idx="1"/>
          </p:nvPr>
        </p:nvSpPr>
        <p:spPr>
          <a:xfrm>
            <a:off x="381000" y="1143000"/>
            <a:ext cx="8229600" cy="914400"/>
          </a:xfrm>
        </p:spPr>
        <p:txBody>
          <a:bodyPr>
            <a:normAutofit/>
          </a:bodyPr>
          <a:lstStyle/>
          <a:p>
            <a:r>
              <a:rPr lang="en-US" dirty="0" smtClean="0"/>
              <a:t>Since each loop runs in time </a:t>
            </a:r>
            <a:r>
              <a:rPr lang="el-GR" dirty="0" smtClean="0"/>
              <a:t>θ</a:t>
            </a:r>
            <a:r>
              <a:rPr lang="en-US" dirty="0" smtClean="0"/>
              <a:t>(m) or </a:t>
            </a:r>
            <a:r>
              <a:rPr lang="el-GR" dirty="0" smtClean="0"/>
              <a:t>θ</a:t>
            </a:r>
            <a:r>
              <a:rPr lang="en-US" dirty="0" smtClean="0"/>
              <a:t>(n), the running time is </a:t>
            </a:r>
            <a:r>
              <a:rPr lang="el-GR" dirty="0" smtClean="0"/>
              <a:t>θ</a:t>
            </a:r>
            <a:r>
              <a:rPr lang="en-US" dirty="0" smtClean="0"/>
              <a:t>(m + n).</a:t>
            </a:r>
          </a:p>
        </p:txBody>
      </p:sp>
      <p:sp>
        <p:nvSpPr>
          <p:cNvPr id="4" name="Title 1"/>
          <p:cNvSpPr txBox="1">
            <a:spLocks/>
          </p:cNvSpPr>
          <p:nvPr/>
        </p:nvSpPr>
        <p:spPr>
          <a:xfrm>
            <a:off x="457200" y="2209800"/>
            <a:ext cx="3124200" cy="868362"/>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FF0000"/>
                </a:solidFill>
                <a:effectLst/>
                <a:uLnTx/>
                <a:uFillTx/>
                <a:latin typeface="+mj-lt"/>
                <a:ea typeface="+mj-ea"/>
                <a:cs typeface="+mj-cs"/>
              </a:rPr>
              <a:t>Idea of algorithm</a:t>
            </a:r>
            <a:endParaRPr kumimoji="0" lang="en-SG" sz="3000" b="0" i="0" u="none" strike="noStrike" kern="1200" cap="none" spc="0" normalizeH="0" baseline="0" noProof="0" dirty="0">
              <a:ln>
                <a:noFill/>
              </a:ln>
              <a:solidFill>
                <a:srgbClr val="FF0000"/>
              </a:solidFill>
              <a:effectLst/>
              <a:uLnTx/>
              <a:uFillTx/>
              <a:latin typeface="+mj-lt"/>
              <a:ea typeface="+mj-ea"/>
              <a:cs typeface="+mj-cs"/>
            </a:endParaRPr>
          </a:p>
        </p:txBody>
      </p:sp>
      <p:sp>
        <p:nvSpPr>
          <p:cNvPr id="5" name="Content Placeholder 2"/>
          <p:cNvSpPr txBox="1">
            <a:spLocks/>
          </p:cNvSpPr>
          <p:nvPr/>
        </p:nvSpPr>
        <p:spPr>
          <a:xfrm>
            <a:off x="381000" y="3154362"/>
            <a:ext cx="8229600" cy="240823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000" dirty="0" smtClean="0"/>
              <a:t>First make sure that c[k] = number of occurrences of value k in input array a. </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indent="-342900">
              <a:spcBef>
                <a:spcPct val="20000"/>
              </a:spcBef>
              <a:buFont typeface="Arial" pitchFamily="34" charset="0"/>
              <a:buChar char="•"/>
            </a:pPr>
            <a:r>
              <a:rPr lang="en-US" sz="2000" dirty="0" smtClean="0"/>
              <a:t>Then make sure that c[k] = number of occurrences of value less than or equal to k in input array a.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Produce</a:t>
            </a:r>
            <a:r>
              <a:rPr kumimoji="0" lang="en-US" sz="2000" b="0" i="0" u="none" strike="noStrike" kern="1200" cap="none" spc="0" normalizeH="0" noProof="0" dirty="0" smtClean="0">
                <a:ln>
                  <a:noFill/>
                </a:ln>
                <a:solidFill>
                  <a:schemeClr val="tx1"/>
                </a:solidFill>
                <a:effectLst/>
                <a:uLnTx/>
                <a:uFillTx/>
                <a:latin typeface="+mn-lt"/>
                <a:ea typeface="+mn-ea"/>
                <a:cs typeface="+mn-cs"/>
              </a:rPr>
              <a:t> sorted array b using c.</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000" baseline="0" dirty="0" smtClean="0"/>
              <a:t>Copy</a:t>
            </a:r>
            <a:r>
              <a:rPr lang="en-US" sz="2000" dirty="0" smtClean="0"/>
              <a:t> b back to a.</a:t>
            </a:r>
            <a:endParaRPr kumimoji="0" lang="en-SG"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TextBox 5"/>
          <p:cNvSpPr txBox="1"/>
          <p:nvPr/>
        </p:nvSpPr>
        <p:spPr>
          <a:xfrm>
            <a:off x="1219200" y="5638800"/>
            <a:ext cx="5715000" cy="477054"/>
          </a:xfrm>
          <a:prstGeom prst="rect">
            <a:avLst/>
          </a:prstGeom>
          <a:noFill/>
        </p:spPr>
        <p:txBody>
          <a:bodyPr wrap="square" rtlCol="0">
            <a:spAutoFit/>
          </a:bodyPr>
          <a:lstStyle/>
          <a:p>
            <a:pPr algn="ctr"/>
            <a:r>
              <a:rPr lang="en-US" sz="2500" dirty="0" smtClean="0">
                <a:solidFill>
                  <a:srgbClr val="FF0000"/>
                </a:solidFill>
              </a:rPr>
              <a:t>Counting sort is stable (done in tutorial). </a:t>
            </a:r>
            <a:endParaRPr lang="en-SG" sz="2500"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linds(horizontal)">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blinds(horizontal)">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blinds(horizontal)">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Radix Sort</a:t>
            </a:r>
            <a:endParaRPr lang="en-SG" dirty="0"/>
          </a:p>
        </p:txBody>
      </p:sp>
      <p:pic>
        <p:nvPicPr>
          <p:cNvPr id="9" name="Picture 8" descr="TP_tmp.png"/>
          <p:cNvPicPr>
            <a:picLocks noChangeAspect="1"/>
          </p:cNvPicPr>
          <p:nvPr>
            <p:custDataLst>
              <p:tags r:id="rId1"/>
            </p:custDataLst>
          </p:nvPr>
        </p:nvPicPr>
        <p:blipFill>
          <a:blip r:embed="rId3" cstate="print"/>
          <a:stretch>
            <a:fillRect/>
          </a:stretch>
        </p:blipFill>
        <p:spPr bwMode="auto">
          <a:xfrm>
            <a:off x="457200" y="1143000"/>
            <a:ext cx="7413515" cy="3200400"/>
          </a:xfrm>
          <a:prstGeom prst="rect">
            <a:avLst/>
          </a:prstGeom>
          <a:noFill/>
          <a:ln/>
          <a:effectLst/>
        </p:spPr>
      </p:pic>
      <p:sp>
        <p:nvSpPr>
          <p:cNvPr id="10" name="TextBox 9"/>
          <p:cNvSpPr txBox="1"/>
          <p:nvPr/>
        </p:nvSpPr>
        <p:spPr>
          <a:xfrm>
            <a:off x="457200" y="4572000"/>
            <a:ext cx="8001000" cy="1477328"/>
          </a:xfrm>
          <a:prstGeom prst="rect">
            <a:avLst/>
          </a:prstGeom>
          <a:noFill/>
        </p:spPr>
        <p:txBody>
          <a:bodyPr wrap="square" rtlCol="0">
            <a:spAutoFit/>
          </a:bodyPr>
          <a:lstStyle/>
          <a:p>
            <a:r>
              <a:rPr lang="en-US" dirty="0" smtClean="0">
                <a:solidFill>
                  <a:srgbClr val="FF0000"/>
                </a:solidFill>
              </a:rPr>
              <a:t>Idea of algorithm</a:t>
            </a:r>
            <a:r>
              <a:rPr lang="en-US" dirty="0" smtClean="0"/>
              <a:t>:  Starting from the least significant digit, sort using counting-sort.</a:t>
            </a:r>
          </a:p>
          <a:p>
            <a:endParaRPr lang="en-US" dirty="0" smtClean="0"/>
          </a:p>
          <a:p>
            <a:r>
              <a:rPr lang="en-US" dirty="0" smtClean="0"/>
              <a:t>Correctness of the algorithm shown in class. Running time is done in tutorial.</a:t>
            </a:r>
          </a:p>
          <a:p>
            <a:endParaRPr lang="en-US" dirty="0" smtClean="0"/>
          </a:p>
          <a:p>
            <a:r>
              <a:rPr lang="en-US" dirty="0" smtClean="0"/>
              <a:t>Radix sort was originally used to sort </a:t>
            </a:r>
            <a:r>
              <a:rPr lang="en-US" dirty="0" smtClean="0">
                <a:solidFill>
                  <a:srgbClr val="FF0000"/>
                </a:solidFill>
              </a:rPr>
              <a:t>punch cards</a:t>
            </a:r>
            <a:r>
              <a:rPr lang="en-US" dirty="0" smtClean="0"/>
              <a:t>.</a:t>
            </a: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linds(horizont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linds(horizontal)">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blinds(horizontal)">
                                      <p:cBhvr>
                                        <p:cTn id="2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Selection</a:t>
            </a:r>
            <a:endParaRPr lang="en-SG" dirty="0"/>
          </a:p>
        </p:txBody>
      </p:sp>
      <p:pic>
        <p:nvPicPr>
          <p:cNvPr id="7" name="Picture 6" descr="TP_tmp.png"/>
          <p:cNvPicPr>
            <a:picLocks noChangeAspect="1"/>
          </p:cNvPicPr>
          <p:nvPr>
            <p:custDataLst>
              <p:tags r:id="rId1"/>
            </p:custDataLst>
          </p:nvPr>
        </p:nvPicPr>
        <p:blipFill>
          <a:blip r:embed="rId3" cstate="print"/>
          <a:stretch>
            <a:fillRect/>
          </a:stretch>
        </p:blipFill>
        <p:spPr bwMode="auto">
          <a:xfrm>
            <a:off x="370414" y="1447800"/>
            <a:ext cx="7425535" cy="4361028"/>
          </a:xfrm>
          <a:prstGeom prst="rect">
            <a:avLst/>
          </a:prstGeom>
          <a:noFill/>
          <a:ln/>
          <a:effectLst/>
        </p:spPr>
      </p:pic>
      <p:sp>
        <p:nvSpPr>
          <p:cNvPr id="8" name="TextBox 7"/>
          <p:cNvSpPr txBox="1"/>
          <p:nvPr/>
        </p:nvSpPr>
        <p:spPr>
          <a:xfrm>
            <a:off x="1295400" y="6096000"/>
            <a:ext cx="6858000" cy="369332"/>
          </a:xfrm>
          <a:prstGeom prst="rect">
            <a:avLst/>
          </a:prstGeom>
          <a:noFill/>
        </p:spPr>
        <p:txBody>
          <a:bodyPr wrap="square" rtlCol="0">
            <a:spAutoFit/>
          </a:bodyPr>
          <a:lstStyle/>
          <a:p>
            <a:pPr algn="ctr"/>
            <a:r>
              <a:rPr lang="en-US" dirty="0" smtClean="0"/>
              <a:t>Finding </a:t>
            </a:r>
            <a:r>
              <a:rPr lang="en-US" dirty="0" smtClean="0">
                <a:solidFill>
                  <a:srgbClr val="FF0000"/>
                </a:solidFill>
              </a:rPr>
              <a:t>median</a:t>
            </a:r>
            <a:r>
              <a:rPr lang="en-US" dirty="0" smtClean="0"/>
              <a:t> is a special case of this.</a:t>
            </a: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457200" y="762001"/>
            <a:ext cx="8229600" cy="5632311"/>
          </a:xfrm>
          <a:prstGeom prst="rect">
            <a:avLst/>
          </a:prstGeom>
          <a:noFill/>
        </p:spPr>
        <p:txBody>
          <a:bodyPr wrap="square" rtlCol="0">
            <a:spAutoFit/>
          </a:bodyPr>
          <a:lstStyle/>
          <a:p>
            <a:pPr>
              <a:buNone/>
            </a:pPr>
            <a:r>
              <a:rPr lang="en-US" sz="2000" dirty="0" smtClean="0">
                <a:solidFill>
                  <a:srgbClr val="FF0000"/>
                </a:solidFill>
              </a:rPr>
              <a:t>Idea of algorithm</a:t>
            </a:r>
            <a:endParaRPr lang="en-US" sz="2000" dirty="0" smtClean="0"/>
          </a:p>
          <a:p>
            <a:pPr>
              <a:buFont typeface="Arial" pitchFamily="34" charset="0"/>
              <a:buChar char="•"/>
            </a:pPr>
            <a:r>
              <a:rPr lang="en-US" sz="2000" dirty="0" smtClean="0"/>
              <a:t>Using random-partition, get location p (note that everything to the left of p will be smaller than the value at p and everything to the right will be at least the value at p.)</a:t>
            </a:r>
          </a:p>
          <a:p>
            <a:pPr>
              <a:buFont typeface="Arial" pitchFamily="34" charset="0"/>
              <a:buChar char="•"/>
            </a:pPr>
            <a:r>
              <a:rPr lang="en-US" sz="2000" dirty="0" smtClean="0"/>
              <a:t>If k = p then stop.</a:t>
            </a:r>
          </a:p>
          <a:p>
            <a:pPr>
              <a:buFont typeface="Arial" pitchFamily="34" charset="0"/>
              <a:buChar char="•"/>
            </a:pPr>
            <a:r>
              <a:rPr lang="en-US" sz="2000" dirty="0" smtClean="0"/>
              <a:t>If k &lt; p, act recursively on the left of p.</a:t>
            </a:r>
          </a:p>
          <a:p>
            <a:pPr>
              <a:buFont typeface="Arial" pitchFamily="34" charset="0"/>
              <a:buChar char="•"/>
            </a:pPr>
            <a:r>
              <a:rPr lang="en-US" sz="2000" dirty="0" smtClean="0"/>
              <a:t>Else act recursively on the right of p.</a:t>
            </a:r>
          </a:p>
          <a:p>
            <a:pPr>
              <a:buNone/>
            </a:pPr>
            <a:endParaRPr lang="en-US" sz="2000" dirty="0" smtClean="0"/>
          </a:p>
          <a:p>
            <a:pPr>
              <a:buNone/>
            </a:pPr>
            <a:r>
              <a:rPr lang="en-US" sz="2000" dirty="0" smtClean="0">
                <a:solidFill>
                  <a:srgbClr val="FF0000"/>
                </a:solidFill>
              </a:rPr>
              <a:t>Running Time : </a:t>
            </a:r>
            <a:r>
              <a:rPr lang="en-US" sz="2000" dirty="0" smtClean="0"/>
              <a:t>The expected running time is </a:t>
            </a:r>
            <a:r>
              <a:rPr lang="el-GR" sz="2000" dirty="0" smtClean="0"/>
              <a:t>θ</a:t>
            </a:r>
            <a:r>
              <a:rPr lang="en-US" sz="2000" dirty="0" smtClean="0"/>
              <a:t>(n). Proof done in class. Idea similar to the analysis of random-partition. When element is selected randomly, p is near middle (in expectation).</a:t>
            </a:r>
          </a:p>
          <a:p>
            <a:pPr>
              <a:buNone/>
            </a:pPr>
            <a:endParaRPr lang="en-US" sz="2000" dirty="0" smtClean="0"/>
          </a:p>
          <a:p>
            <a:r>
              <a:rPr lang="en-US" sz="2000" dirty="0" smtClean="0"/>
              <a:t>The worst case time of random-select is</a:t>
            </a:r>
            <a:r>
              <a:rPr lang="en-US" sz="2000" dirty="0" smtClean="0">
                <a:solidFill>
                  <a:srgbClr val="FF0000"/>
                </a:solidFill>
              </a:rPr>
              <a:t> </a:t>
            </a:r>
            <a:r>
              <a:rPr lang="el-GR" sz="2000" dirty="0" smtClean="0"/>
              <a:t>θ</a:t>
            </a:r>
            <a:r>
              <a:rPr lang="en-US" sz="2000" dirty="0" smtClean="0"/>
              <a:t>(n</a:t>
            </a:r>
            <a:r>
              <a:rPr lang="en-US" sz="2000" baseline="30000" dirty="0" smtClean="0"/>
              <a:t>2</a:t>
            </a:r>
            <a:r>
              <a:rPr lang="en-US" sz="2000" dirty="0" smtClean="0"/>
              <a:t>) (done in tutorial).</a:t>
            </a:r>
          </a:p>
          <a:p>
            <a:r>
              <a:rPr lang="en-US" sz="2000" dirty="0" smtClean="0"/>
              <a:t>Any deterministic algorithm solving selection must take time at least n.</a:t>
            </a:r>
          </a:p>
          <a:p>
            <a:r>
              <a:rPr lang="en-US" sz="2000" dirty="0" smtClean="0"/>
              <a:t>Deterministic algorithm due to Blum, Floyd, Pratt, </a:t>
            </a:r>
            <a:r>
              <a:rPr lang="en-US" sz="2000" dirty="0" err="1" smtClean="0"/>
              <a:t>Rivest</a:t>
            </a:r>
            <a:r>
              <a:rPr lang="en-US" sz="2000" dirty="0" smtClean="0"/>
              <a:t> and </a:t>
            </a:r>
            <a:r>
              <a:rPr lang="en-US" sz="2000" dirty="0" err="1" smtClean="0"/>
              <a:t>Tarjan</a:t>
            </a:r>
            <a:r>
              <a:rPr lang="en-US" sz="2000" dirty="0" smtClean="0"/>
              <a:t> (1973)  runs in time </a:t>
            </a:r>
            <a:r>
              <a:rPr lang="el-GR" sz="2000" dirty="0" smtClean="0"/>
              <a:t>θ</a:t>
            </a:r>
            <a:r>
              <a:rPr lang="en-US" sz="2000" dirty="0" smtClean="0"/>
              <a:t>(n).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blinds(horizontal)">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blinds(horizontal)">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blinds(horizontal)">
                                      <p:cBhvr>
                                        <p:cTn id="4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did last time</a:t>
            </a:r>
            <a:endParaRPr lang="en-SG" dirty="0"/>
          </a:p>
        </p:txBody>
      </p:sp>
      <p:sp>
        <p:nvSpPr>
          <p:cNvPr id="3" name="Content Placeholder 2"/>
          <p:cNvSpPr>
            <a:spLocks noGrp="1"/>
          </p:cNvSpPr>
          <p:nvPr>
            <p:ph idx="1"/>
          </p:nvPr>
        </p:nvSpPr>
        <p:spPr/>
        <p:txBody>
          <a:bodyPr/>
          <a:lstStyle/>
          <a:p>
            <a:r>
              <a:rPr lang="en-US" dirty="0" smtClean="0"/>
              <a:t>Selection sort</a:t>
            </a:r>
          </a:p>
          <a:p>
            <a:r>
              <a:rPr lang="en-US" dirty="0" err="1" smtClean="0"/>
              <a:t>Quicksort</a:t>
            </a:r>
            <a:endParaRPr lang="en-US" dirty="0" smtClean="0"/>
          </a:p>
          <a:p>
            <a:r>
              <a:rPr lang="en-US" dirty="0" smtClean="0"/>
              <a:t>Lower bound for comparison based algorithms</a:t>
            </a:r>
          </a:p>
          <a:p>
            <a:r>
              <a:rPr lang="en-US" dirty="0" err="1" smtClean="0"/>
              <a:t>Couting</a:t>
            </a:r>
            <a:r>
              <a:rPr lang="en-US" dirty="0" smtClean="0"/>
              <a:t> sort, Radix sort (not comparison based)</a:t>
            </a:r>
          </a:p>
          <a:p>
            <a:r>
              <a:rPr lang="en-US" dirty="0" smtClean="0"/>
              <a:t>Random Selection</a:t>
            </a:r>
            <a:endParaRPr lang="en-SG"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47800"/>
            <a:ext cx="8229600" cy="762000"/>
          </a:xfrm>
        </p:spPr>
        <p:txBody>
          <a:bodyPr>
            <a:normAutofit/>
          </a:bodyPr>
          <a:lstStyle/>
          <a:p>
            <a:r>
              <a:rPr lang="en-US" dirty="0" smtClean="0"/>
              <a:t>Greedy Algorithms</a:t>
            </a:r>
            <a:endParaRPr lang="en-SG" dirty="0"/>
          </a:p>
        </p:txBody>
      </p:sp>
      <p:sp>
        <p:nvSpPr>
          <p:cNvPr id="3" name="TextBox 2"/>
          <p:cNvSpPr txBox="1"/>
          <p:nvPr/>
        </p:nvSpPr>
        <p:spPr>
          <a:xfrm>
            <a:off x="1676400" y="2667000"/>
            <a:ext cx="5562600" cy="630942"/>
          </a:xfrm>
          <a:prstGeom prst="rect">
            <a:avLst/>
          </a:prstGeom>
          <a:noFill/>
        </p:spPr>
        <p:txBody>
          <a:bodyPr wrap="square" rtlCol="0">
            <a:spAutoFit/>
          </a:bodyPr>
          <a:lstStyle/>
          <a:p>
            <a:pPr algn="ctr"/>
            <a:r>
              <a:rPr lang="en-US" sz="3500" dirty="0" smtClean="0">
                <a:solidFill>
                  <a:srgbClr val="FF0000"/>
                </a:solidFill>
              </a:rPr>
              <a:t>Greed is Good !</a:t>
            </a:r>
            <a:endParaRPr lang="en-SG" sz="35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Coin Changing</a:t>
            </a:r>
            <a:endParaRPr lang="en-SG" dirty="0"/>
          </a:p>
        </p:txBody>
      </p:sp>
      <p:pic>
        <p:nvPicPr>
          <p:cNvPr id="7" name="Picture 6" descr="TP_tmp.png"/>
          <p:cNvPicPr>
            <a:picLocks noChangeAspect="1"/>
          </p:cNvPicPr>
          <p:nvPr>
            <p:custDataLst>
              <p:tags r:id="rId1"/>
            </p:custDataLst>
          </p:nvPr>
        </p:nvPicPr>
        <p:blipFill>
          <a:blip r:embed="rId3" cstate="print"/>
          <a:stretch>
            <a:fillRect/>
          </a:stretch>
        </p:blipFill>
        <p:spPr bwMode="auto">
          <a:xfrm>
            <a:off x="457200" y="1143000"/>
            <a:ext cx="6705600" cy="4267912"/>
          </a:xfrm>
          <a:prstGeom prst="rect">
            <a:avLst/>
          </a:prstGeom>
          <a:noFill/>
          <a:ln/>
          <a:effectLst/>
        </p:spPr>
      </p:pic>
      <p:sp>
        <p:nvSpPr>
          <p:cNvPr id="8" name="TextBox 7"/>
          <p:cNvSpPr txBox="1"/>
          <p:nvPr/>
        </p:nvSpPr>
        <p:spPr>
          <a:xfrm>
            <a:off x="533400" y="5638800"/>
            <a:ext cx="8077200" cy="369332"/>
          </a:xfrm>
          <a:prstGeom prst="rect">
            <a:avLst/>
          </a:prstGeom>
          <a:noFill/>
        </p:spPr>
        <p:txBody>
          <a:bodyPr wrap="square" rtlCol="0">
            <a:spAutoFit/>
          </a:bodyPr>
          <a:lstStyle/>
          <a:p>
            <a:pPr>
              <a:buFont typeface="Arial" pitchFamily="34" charset="0"/>
              <a:buChar char="•"/>
            </a:pPr>
            <a:r>
              <a:rPr lang="en-US" dirty="0" smtClean="0"/>
              <a:t>  The algorithm is </a:t>
            </a:r>
            <a:r>
              <a:rPr lang="en-US" dirty="0" smtClean="0">
                <a:solidFill>
                  <a:srgbClr val="FF0000"/>
                </a:solidFill>
              </a:rPr>
              <a:t>not optimal </a:t>
            </a:r>
            <a:r>
              <a:rPr lang="en-US" dirty="0" smtClean="0"/>
              <a:t>for denominations {</a:t>
            </a:r>
            <a:r>
              <a:rPr lang="en-US" dirty="0" smtClean="0">
                <a:solidFill>
                  <a:srgbClr val="FF0000"/>
                </a:solidFill>
              </a:rPr>
              <a:t>1,6,10</a:t>
            </a:r>
            <a:r>
              <a:rPr lang="en-US" dirty="0" smtClean="0"/>
              <a:t>}.</a:t>
            </a:r>
            <a:endParaRPr lang="en-SG"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linds(horizontal)">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Optimality for {1,5,10}</a:t>
            </a:r>
            <a:endParaRPr lang="en-SG" dirty="0"/>
          </a:p>
        </p:txBody>
      </p:sp>
      <p:sp>
        <p:nvSpPr>
          <p:cNvPr id="3" name="Content Placeholder 2"/>
          <p:cNvSpPr>
            <a:spLocks noGrp="1"/>
          </p:cNvSpPr>
          <p:nvPr>
            <p:ph idx="1"/>
          </p:nvPr>
        </p:nvSpPr>
        <p:spPr>
          <a:xfrm>
            <a:off x="457200" y="1600200"/>
            <a:ext cx="8229600" cy="4953000"/>
          </a:xfrm>
        </p:spPr>
        <p:txBody>
          <a:bodyPr>
            <a:normAutofit/>
          </a:bodyPr>
          <a:lstStyle/>
          <a:p>
            <a:pPr>
              <a:buNone/>
            </a:pPr>
            <a:r>
              <a:rPr lang="en-US" sz="1800" dirty="0" smtClean="0"/>
              <a:t>The algorithm is </a:t>
            </a:r>
            <a:r>
              <a:rPr lang="en-US" sz="1800" dirty="0" smtClean="0">
                <a:solidFill>
                  <a:srgbClr val="FF0000"/>
                </a:solidFill>
              </a:rPr>
              <a:t>optimal</a:t>
            </a:r>
            <a:r>
              <a:rPr lang="en-US" sz="1800" dirty="0" smtClean="0"/>
              <a:t> for denominations {</a:t>
            </a:r>
            <a:r>
              <a:rPr lang="en-US" sz="1800" dirty="0" smtClean="0">
                <a:solidFill>
                  <a:srgbClr val="FF0000"/>
                </a:solidFill>
              </a:rPr>
              <a:t>1</a:t>
            </a:r>
            <a:r>
              <a:rPr lang="en-US" sz="1800" dirty="0" smtClean="0"/>
              <a:t>,</a:t>
            </a:r>
            <a:r>
              <a:rPr lang="en-US" sz="1800" dirty="0" smtClean="0">
                <a:solidFill>
                  <a:srgbClr val="FF0000"/>
                </a:solidFill>
              </a:rPr>
              <a:t>5</a:t>
            </a:r>
            <a:r>
              <a:rPr lang="en-US" sz="1800" dirty="0" smtClean="0"/>
              <a:t>,</a:t>
            </a:r>
            <a:r>
              <a:rPr lang="en-US" sz="1800" dirty="0" smtClean="0">
                <a:solidFill>
                  <a:srgbClr val="FF0000"/>
                </a:solidFill>
              </a:rPr>
              <a:t>10} </a:t>
            </a:r>
            <a:r>
              <a:rPr lang="en-US" sz="1800" dirty="0" smtClean="0"/>
              <a:t>for every input amount A. Idea: use mathematical induction.</a:t>
            </a:r>
          </a:p>
          <a:p>
            <a:endParaRPr lang="en-US" sz="1800" dirty="0" smtClean="0"/>
          </a:p>
          <a:p>
            <a:r>
              <a:rPr lang="en-US" sz="1800" dirty="0" smtClean="0"/>
              <a:t>Let greedy(A) represent the number of coins used by the greedy algorithm for input amount A.</a:t>
            </a:r>
          </a:p>
          <a:p>
            <a:r>
              <a:rPr lang="en-US" sz="1800" dirty="0" smtClean="0"/>
              <a:t>Let optimal(A) represent the optimal number of coins for amount A.</a:t>
            </a:r>
          </a:p>
          <a:p>
            <a:r>
              <a:rPr lang="en-US" sz="1800" dirty="0" smtClean="0"/>
              <a:t>Can verify by direct calculation for A = 1, 2, … , 9, that greedy(A) = optimal(A).</a:t>
            </a:r>
          </a:p>
          <a:p>
            <a:r>
              <a:rPr lang="en-US" sz="1800" dirty="0" smtClean="0"/>
              <a:t>Let A ≥ 10. Then by induction hypothesis: greedy(A-10) = optimal(A-10).</a:t>
            </a:r>
          </a:p>
          <a:p>
            <a:r>
              <a:rPr lang="en-US" sz="1800" dirty="0" smtClean="0"/>
              <a:t>Note that greedy(A) = 1+ greedy(A-10). </a:t>
            </a:r>
          </a:p>
          <a:p>
            <a:r>
              <a:rPr lang="en-US" sz="1800" dirty="0" smtClean="0"/>
              <a:t>Also note that optimal(A) = 1 + optimal(A-10) (since optimal solution must use at least one 10 dollar coin for A ≥ 10).</a:t>
            </a:r>
          </a:p>
          <a:p>
            <a:r>
              <a:rPr lang="en-US" sz="1800" dirty="0" smtClean="0"/>
              <a:t>Hence greedy(A) = optimal(A).</a:t>
            </a:r>
          </a:p>
          <a:p>
            <a:endParaRPr lang="en-US" sz="1800" dirty="0" smtClean="0"/>
          </a:p>
          <a:p>
            <a:pPr algn="ctr">
              <a:buNone/>
            </a:pPr>
            <a:r>
              <a:rPr lang="en-US" sz="1800" dirty="0" smtClean="0">
                <a:solidFill>
                  <a:srgbClr val="FF0000"/>
                </a:solidFill>
              </a:rPr>
              <a:t>What goes wrong with {1,6,10} in this argument ?</a:t>
            </a:r>
            <a:endParaRPr lang="en-SG" sz="1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linds(horizontal)">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cover in the course</a:t>
            </a:r>
            <a:endParaRPr lang="en-SG" dirty="0"/>
          </a:p>
        </p:txBody>
      </p:sp>
      <p:sp>
        <p:nvSpPr>
          <p:cNvPr id="3" name="Content Placeholder 2"/>
          <p:cNvSpPr>
            <a:spLocks noGrp="1"/>
          </p:cNvSpPr>
          <p:nvPr>
            <p:ph idx="1"/>
          </p:nvPr>
        </p:nvSpPr>
        <p:spPr>
          <a:xfrm>
            <a:off x="457200" y="1447800"/>
            <a:ext cx="8382000" cy="5029200"/>
          </a:xfrm>
        </p:spPr>
        <p:txBody>
          <a:bodyPr>
            <a:noAutofit/>
          </a:bodyPr>
          <a:lstStyle/>
          <a:p>
            <a:r>
              <a:rPr lang="en-US" sz="1500" dirty="0" smtClean="0"/>
              <a:t>P  v/s  NP</a:t>
            </a:r>
          </a:p>
          <a:p>
            <a:pPr lvl="1"/>
            <a:r>
              <a:rPr lang="en-US" sz="1500" dirty="0" smtClean="0"/>
              <a:t>Polynomial time, Non-deterministic algorithms, NP</a:t>
            </a:r>
          </a:p>
          <a:p>
            <a:pPr lvl="1"/>
            <a:r>
              <a:rPr lang="en-US" sz="1500" dirty="0" smtClean="0"/>
              <a:t>Reducibility and NP-completeness, NP complete problems</a:t>
            </a:r>
          </a:p>
          <a:p>
            <a:endParaRPr lang="en-US" sz="1500" dirty="0" smtClean="0"/>
          </a:p>
          <a:p>
            <a:r>
              <a:rPr lang="en-US" sz="1500" dirty="0" smtClean="0"/>
              <a:t>How to deal with NP hard problems</a:t>
            </a:r>
          </a:p>
          <a:p>
            <a:pPr lvl="1"/>
            <a:r>
              <a:rPr lang="en-US" sz="1500" dirty="0" smtClean="0"/>
              <a:t>Brute force</a:t>
            </a:r>
          </a:p>
          <a:p>
            <a:pPr lvl="1"/>
            <a:r>
              <a:rPr lang="en-US" sz="1500" dirty="0" smtClean="0"/>
              <a:t>Randomness</a:t>
            </a:r>
          </a:p>
          <a:p>
            <a:pPr lvl="1"/>
            <a:r>
              <a:rPr lang="en-US" sz="1500" dirty="0" smtClean="0"/>
              <a:t>Approximation</a:t>
            </a:r>
          </a:p>
          <a:p>
            <a:pPr lvl="1"/>
            <a:r>
              <a:rPr lang="en-US" sz="1500" dirty="0" smtClean="0"/>
              <a:t>Parameterization</a:t>
            </a:r>
          </a:p>
          <a:p>
            <a:pPr lvl="1"/>
            <a:r>
              <a:rPr lang="en-US" sz="1500" dirty="0" smtClean="0"/>
              <a:t>Heuristics</a:t>
            </a:r>
          </a:p>
          <a:p>
            <a:pPr lvl="1"/>
            <a:endParaRPr lang="en-US" sz="1500" dirty="0" smtClean="0"/>
          </a:p>
          <a:p>
            <a:pPr>
              <a:buNone/>
            </a:pPr>
            <a:r>
              <a:rPr lang="en-US" sz="1500" dirty="0" smtClean="0"/>
              <a:t>Assume familiarity with :</a:t>
            </a:r>
          </a:p>
          <a:p>
            <a:endParaRPr lang="en-US" sz="1500" dirty="0" smtClean="0"/>
          </a:p>
          <a:p>
            <a:pPr marL="342900" lvl="1" indent="-342900">
              <a:buFont typeface="Arial" pitchFamily="34" charset="0"/>
              <a:buChar char="•"/>
            </a:pPr>
            <a:r>
              <a:rPr lang="en-US" sz="1500" dirty="0" smtClean="0"/>
              <a:t>Basic data structures like Stacks, Queues, Linked lists, Arrays, Binary Trees, Binary Heaps, </a:t>
            </a:r>
          </a:p>
          <a:p>
            <a:pPr marL="342900" lvl="1" indent="-342900">
              <a:buFont typeface="Arial" pitchFamily="34" charset="0"/>
              <a:buChar char="•"/>
            </a:pPr>
            <a:r>
              <a:rPr lang="en-US" sz="1500" dirty="0" smtClean="0"/>
              <a:t>Basic sorting algorithms like Heap sort</a:t>
            </a:r>
          </a:p>
          <a:p>
            <a:pPr marL="342900" lvl="1" indent="-342900">
              <a:buFont typeface="Arial" pitchFamily="34" charset="0"/>
              <a:buChar char="•"/>
            </a:pPr>
            <a:r>
              <a:rPr lang="en-US" sz="1500" dirty="0" smtClean="0"/>
              <a:t>Basic search algorithms like Depth-First search, Breadth-First search</a:t>
            </a:r>
          </a:p>
          <a:p>
            <a:pPr marL="342900" lvl="1" indent="-342900">
              <a:buFont typeface="Arial" pitchFamily="34" charset="0"/>
              <a:buChar char="•"/>
            </a:pPr>
            <a:r>
              <a:rPr lang="en-US" sz="1500" dirty="0" smtClean="0"/>
              <a:t>Basic mathematical concepts like Sets, Mathematical Induction, Graphs, Trees, Logarithm</a:t>
            </a:r>
            <a:endParaRPr lang="en-SG" sz="1500"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Kruskal’s</a:t>
            </a:r>
            <a:r>
              <a:rPr lang="en-US" dirty="0" smtClean="0"/>
              <a:t> Algorithm</a:t>
            </a:r>
            <a:endParaRPr lang="en-SG" dirty="0"/>
          </a:p>
        </p:txBody>
      </p:sp>
      <p:sp>
        <p:nvSpPr>
          <p:cNvPr id="3" name="Content Placeholder 2"/>
          <p:cNvSpPr>
            <a:spLocks noGrp="1"/>
          </p:cNvSpPr>
          <p:nvPr>
            <p:ph idx="1"/>
          </p:nvPr>
        </p:nvSpPr>
        <p:spPr>
          <a:xfrm>
            <a:off x="457200" y="1371600"/>
            <a:ext cx="8229600" cy="4800600"/>
          </a:xfrm>
        </p:spPr>
        <p:txBody>
          <a:bodyPr>
            <a:normAutofit lnSpcReduction="10000"/>
          </a:bodyPr>
          <a:lstStyle/>
          <a:p>
            <a:pPr>
              <a:buNone/>
            </a:pPr>
            <a:r>
              <a:rPr lang="en-US" sz="2000" dirty="0" err="1" smtClean="0"/>
              <a:t>Kruskal’s</a:t>
            </a:r>
            <a:r>
              <a:rPr lang="en-US" sz="2000" dirty="0" smtClean="0"/>
              <a:t> algorithm finds a </a:t>
            </a:r>
            <a:r>
              <a:rPr lang="en-US" sz="2000" dirty="0" smtClean="0">
                <a:solidFill>
                  <a:srgbClr val="FF0000"/>
                </a:solidFill>
              </a:rPr>
              <a:t>minimal spanning tree </a:t>
            </a:r>
            <a:r>
              <a:rPr lang="en-US" sz="2000" dirty="0" smtClean="0"/>
              <a:t>in a connected, weighted graph G with vertex set {1, …, n}.</a:t>
            </a:r>
          </a:p>
          <a:p>
            <a:pPr>
              <a:buNone/>
            </a:pPr>
            <a:r>
              <a:rPr lang="en-US" sz="2000" dirty="0" smtClean="0"/>
              <a:t>A spanning tree is a tree T such that every pair of vertices are connected via edges in T. A minimal spanning tree is a spanning tree such that the sum of the weights of all its edges is the least among all spanning trees.</a:t>
            </a:r>
          </a:p>
          <a:p>
            <a:pPr>
              <a:buNone/>
            </a:pPr>
            <a:endParaRPr lang="en-US" dirty="0" smtClean="0"/>
          </a:p>
          <a:p>
            <a:pPr>
              <a:buNone/>
            </a:pPr>
            <a:r>
              <a:rPr lang="en-US" sz="2000" dirty="0" smtClean="0">
                <a:solidFill>
                  <a:srgbClr val="FF0000"/>
                </a:solidFill>
              </a:rPr>
              <a:t>Note</a:t>
            </a:r>
            <a:r>
              <a:rPr lang="en-US" sz="2000" dirty="0" smtClean="0"/>
              <a:t>: A forest with</a:t>
            </a:r>
            <a:r>
              <a:rPr lang="en-US" dirty="0" smtClean="0"/>
              <a:t> (n-1) edges is a spanning tree.</a:t>
            </a:r>
            <a:endParaRPr lang="en-US" sz="2000" dirty="0" smtClean="0"/>
          </a:p>
          <a:p>
            <a:pPr>
              <a:buNone/>
            </a:pPr>
            <a:endParaRPr lang="en-US" sz="2000" dirty="0" smtClean="0"/>
          </a:p>
          <a:p>
            <a:pPr>
              <a:buNone/>
            </a:pPr>
            <a:r>
              <a:rPr lang="en-US" sz="2000" dirty="0" smtClean="0">
                <a:solidFill>
                  <a:srgbClr val="FF0000"/>
                </a:solidFill>
              </a:rPr>
              <a:t>Idea</a:t>
            </a:r>
            <a:r>
              <a:rPr lang="en-US" sz="2000" dirty="0" smtClean="0"/>
              <a:t> (Greedy approach): </a:t>
            </a:r>
          </a:p>
          <a:p>
            <a:pPr marL="457200" indent="-457200">
              <a:buFont typeface="+mj-lt"/>
              <a:buAutoNum type="arabicPeriod"/>
            </a:pPr>
            <a:r>
              <a:rPr lang="en-US" sz="2000" dirty="0" smtClean="0"/>
              <a:t>Start with S having no edges.</a:t>
            </a:r>
          </a:p>
          <a:p>
            <a:pPr marL="457200" indent="-457200">
              <a:buFont typeface="+mj-lt"/>
              <a:buAutoNum type="arabicPeriod"/>
            </a:pPr>
            <a:r>
              <a:rPr lang="en-US" sz="2000" dirty="0" smtClean="0"/>
              <a:t>Add an edge of minimum weight not contained in S, to S, such that S does not contain a cycle.</a:t>
            </a:r>
          </a:p>
          <a:p>
            <a:pPr marL="457200" indent="-457200">
              <a:buFont typeface="+mj-lt"/>
              <a:buAutoNum type="arabicPeriod"/>
            </a:pPr>
            <a:r>
              <a:rPr lang="en-US" sz="2000" dirty="0" smtClean="0"/>
              <a:t>Keep doing this till S contains n-1 edges.</a:t>
            </a:r>
          </a:p>
          <a:p>
            <a:pPr marL="457200" indent="-457200">
              <a:buFont typeface="+mj-lt"/>
              <a:buAutoNum type="arabicPeriod"/>
            </a:pPr>
            <a:r>
              <a:rPr lang="en-US" sz="2000" dirty="0" smtClean="0"/>
              <a:t>At the end since S is a </a:t>
            </a:r>
            <a:r>
              <a:rPr lang="en-US" dirty="0" smtClean="0"/>
              <a:t>forest</a:t>
            </a:r>
            <a:r>
              <a:rPr lang="en-US" sz="2000" dirty="0" smtClean="0"/>
              <a:t> with n-1 edges, it must be a spanning tree.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Kruskal’s</a:t>
            </a:r>
            <a:r>
              <a:rPr lang="en-US" dirty="0" smtClean="0"/>
              <a:t> Algorithm</a:t>
            </a:r>
            <a:endParaRPr lang="en-SG" dirty="0"/>
          </a:p>
        </p:txBody>
      </p:sp>
      <p:sp>
        <p:nvSpPr>
          <p:cNvPr id="3" name="Content Placeholder 2"/>
          <p:cNvSpPr>
            <a:spLocks noGrp="1"/>
          </p:cNvSpPr>
          <p:nvPr>
            <p:ph idx="1"/>
          </p:nvPr>
        </p:nvSpPr>
        <p:spPr/>
        <p:txBody>
          <a:bodyPr>
            <a:normAutofit/>
          </a:bodyPr>
          <a:lstStyle/>
          <a:p>
            <a:pPr>
              <a:buNone/>
            </a:pPr>
            <a:r>
              <a:rPr lang="en-US" sz="2000" dirty="0" smtClean="0"/>
              <a:t>The input to the algorithm is </a:t>
            </a:r>
            <a:r>
              <a:rPr lang="en-US" sz="2000" dirty="0" err="1" smtClean="0"/>
              <a:t>edgelist</a:t>
            </a:r>
            <a:r>
              <a:rPr lang="en-US" sz="2000" dirty="0" smtClean="0"/>
              <a:t>, an array of edge, and n. The members of edge are:</a:t>
            </a:r>
          </a:p>
          <a:p>
            <a:pPr marL="1257300" lvl="2" indent="-457200">
              <a:buFont typeface="+mj-lt"/>
              <a:buAutoNum type="arabicPeriod"/>
            </a:pPr>
            <a:r>
              <a:rPr lang="en-US" sz="2000" dirty="0" smtClean="0"/>
              <a:t>v and w, the vertices on which the edge is incident.</a:t>
            </a:r>
          </a:p>
          <a:p>
            <a:pPr marL="1257300" lvl="2" indent="-457200">
              <a:buFont typeface="+mj-lt"/>
              <a:buAutoNum type="arabicPeriod"/>
            </a:pPr>
            <a:r>
              <a:rPr lang="en-US" sz="2000" dirty="0" smtClean="0"/>
              <a:t>weight, the weight of the edge.</a:t>
            </a:r>
          </a:p>
          <a:p>
            <a:pPr marL="1257300" lvl="2" indent="-457200">
              <a:buFont typeface="+mj-lt"/>
              <a:buAutoNum type="arabicPeriod"/>
            </a:pPr>
            <a:endParaRPr lang="en-US" sz="2000" dirty="0" smtClean="0"/>
          </a:p>
          <a:p>
            <a:pPr marL="457200" indent="-457200">
              <a:buNone/>
            </a:pPr>
            <a:r>
              <a:rPr lang="en-US" sz="2000" dirty="0" smtClean="0"/>
              <a:t>The algorithm uses subroutines that manipulate sets of vertices:</a:t>
            </a:r>
          </a:p>
          <a:p>
            <a:pPr marL="857250" lvl="1" indent="-457200">
              <a:buFont typeface="+mj-lt"/>
              <a:buAutoNum type="arabicPeriod"/>
            </a:pPr>
            <a:r>
              <a:rPr lang="en-US" dirty="0" err="1" smtClean="0"/>
              <a:t>makeset</a:t>
            </a:r>
            <a:r>
              <a:rPr lang="en-US" dirty="0" smtClean="0"/>
              <a:t>(v): makes a set containing the vertex v alone.</a:t>
            </a:r>
          </a:p>
          <a:p>
            <a:pPr marL="857250" lvl="1" indent="-457200">
              <a:buAutoNum type="arabicPeriod" startAt="2"/>
            </a:pPr>
            <a:r>
              <a:rPr lang="en-US" dirty="0" err="1" smtClean="0"/>
              <a:t>findset</a:t>
            </a:r>
            <a:r>
              <a:rPr lang="en-US" dirty="0" smtClean="0"/>
              <a:t>(v) : returns the name (e.g. the least element in it) of the set containing vertex v.</a:t>
            </a:r>
          </a:p>
          <a:p>
            <a:pPr marL="857250" lvl="1" indent="-457200">
              <a:buAutoNum type="arabicPeriod" startAt="2"/>
            </a:pPr>
            <a:r>
              <a:rPr lang="en-US" dirty="0" smtClean="0"/>
              <a:t>union(</a:t>
            </a:r>
            <a:r>
              <a:rPr lang="en-US" dirty="0" err="1" smtClean="0"/>
              <a:t>v,w</a:t>
            </a:r>
            <a:r>
              <a:rPr lang="en-US" dirty="0" smtClean="0"/>
              <a:t>): does the union of the sets containing v and w. </a:t>
            </a:r>
          </a:p>
          <a:p>
            <a:pPr marL="857250" lvl="1" indent="-457200">
              <a:buAutoNum type="arabicPeriod" startAt="2"/>
            </a:pPr>
            <a:endParaRPr lang="en-US" dirty="0" smtClean="0"/>
          </a:p>
          <a:p>
            <a:pPr marL="457200" indent="-457200">
              <a:buNone/>
            </a:pPr>
            <a:r>
              <a:rPr lang="en-US" sz="2000" dirty="0" smtClean="0"/>
              <a:t>We can assume that these subroutines run in time O(log 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linds(horizontal)">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blinds(horizontal)">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3000" dirty="0" err="1" smtClean="0"/>
              <a:t>Kruskal’s</a:t>
            </a:r>
            <a:r>
              <a:rPr lang="en-US" dirty="0" smtClean="0"/>
              <a:t> </a:t>
            </a:r>
            <a:r>
              <a:rPr lang="en-US" sz="3000" dirty="0" smtClean="0"/>
              <a:t>Algorithm</a:t>
            </a:r>
            <a:endParaRPr lang="en-SG" sz="3000" dirty="0"/>
          </a:p>
        </p:txBody>
      </p:sp>
      <p:pic>
        <p:nvPicPr>
          <p:cNvPr id="15" name="Picture 14" descr="TP_tmp.png"/>
          <p:cNvPicPr>
            <a:picLocks noChangeAspect="1"/>
          </p:cNvPicPr>
          <p:nvPr>
            <p:custDataLst>
              <p:tags r:id="rId1"/>
            </p:custDataLst>
          </p:nvPr>
        </p:nvPicPr>
        <p:blipFill>
          <a:blip r:embed="rId3" cstate="print"/>
          <a:stretch>
            <a:fillRect/>
          </a:stretch>
        </p:blipFill>
        <p:spPr bwMode="auto">
          <a:xfrm>
            <a:off x="543424" y="1066800"/>
            <a:ext cx="4932951" cy="4871550"/>
          </a:xfrm>
          <a:prstGeom prst="rect">
            <a:avLst/>
          </a:prstGeom>
          <a:noFill/>
          <a:ln/>
          <a:effectLst/>
        </p:spPr>
      </p:pic>
      <p:sp>
        <p:nvSpPr>
          <p:cNvPr id="14" name="TextBox 13"/>
          <p:cNvSpPr txBox="1"/>
          <p:nvPr/>
        </p:nvSpPr>
        <p:spPr>
          <a:xfrm>
            <a:off x="5867400" y="2209800"/>
            <a:ext cx="2895600" cy="2400657"/>
          </a:xfrm>
          <a:prstGeom prst="rect">
            <a:avLst/>
          </a:prstGeom>
          <a:noFill/>
          <a:ln w="12700">
            <a:solidFill>
              <a:srgbClr val="FF0000"/>
            </a:solidFill>
          </a:ln>
        </p:spPr>
        <p:txBody>
          <a:bodyPr wrap="square" rtlCol="0">
            <a:spAutoFit/>
          </a:bodyPr>
          <a:lstStyle/>
          <a:p>
            <a:r>
              <a:rPr lang="en-US" sz="1500" dirty="0" smtClean="0">
                <a:solidFill>
                  <a:srgbClr val="FF0000"/>
                </a:solidFill>
              </a:rPr>
              <a:t>Time Analysis:</a:t>
            </a:r>
          </a:p>
          <a:p>
            <a:pPr>
              <a:buFont typeface="Arial" pitchFamily="34" charset="0"/>
              <a:buChar char="•"/>
            </a:pPr>
            <a:endParaRPr lang="en-US" sz="1500" dirty="0" smtClean="0"/>
          </a:p>
          <a:p>
            <a:pPr>
              <a:buFont typeface="Arial" pitchFamily="34" charset="0"/>
              <a:buChar char="•"/>
            </a:pPr>
            <a:r>
              <a:rPr lang="en-US" sz="1500" dirty="0" smtClean="0"/>
              <a:t>  Since the graph is connected </a:t>
            </a:r>
          </a:p>
          <a:p>
            <a:r>
              <a:rPr lang="en-US" sz="1500" dirty="0" smtClean="0"/>
              <a:t>   m ≥ n-1.</a:t>
            </a:r>
          </a:p>
          <a:p>
            <a:pPr>
              <a:buFont typeface="Arial" pitchFamily="34" charset="0"/>
              <a:buChar char="•"/>
            </a:pPr>
            <a:r>
              <a:rPr lang="en-US" sz="1500" dirty="0" smtClean="0"/>
              <a:t>  There are O(m) </a:t>
            </a:r>
            <a:r>
              <a:rPr lang="en-US" sz="1500" dirty="0" err="1" smtClean="0"/>
              <a:t>makeset</a:t>
            </a:r>
            <a:r>
              <a:rPr lang="en-US" sz="1500" dirty="0" smtClean="0"/>
              <a:t>, </a:t>
            </a:r>
            <a:r>
              <a:rPr lang="en-US" sz="1500" dirty="0" err="1" smtClean="0"/>
              <a:t>findset</a:t>
            </a:r>
            <a:r>
              <a:rPr lang="en-US" sz="1500" dirty="0" smtClean="0"/>
              <a:t> and union operations, time taken is O(m log m).</a:t>
            </a:r>
          </a:p>
          <a:p>
            <a:pPr>
              <a:buFont typeface="Arial" pitchFamily="34" charset="0"/>
              <a:buChar char="•"/>
            </a:pPr>
            <a:r>
              <a:rPr lang="en-US" sz="1500" dirty="0" smtClean="0"/>
              <a:t>  Sorting takes time </a:t>
            </a:r>
            <a:r>
              <a:rPr lang="el-GR" sz="1500" dirty="0" smtClean="0"/>
              <a:t>θ</a:t>
            </a:r>
            <a:r>
              <a:rPr lang="en-US" sz="1500" dirty="0" smtClean="0"/>
              <a:t>(m log m ).</a:t>
            </a:r>
          </a:p>
          <a:p>
            <a:pPr>
              <a:buFont typeface="Arial" pitchFamily="34" charset="0"/>
              <a:buChar char="•"/>
            </a:pPr>
            <a:r>
              <a:rPr lang="en-US" sz="1500" dirty="0" smtClean="0"/>
              <a:t>  Hence total time is </a:t>
            </a:r>
            <a:r>
              <a:rPr lang="el-GR" sz="1500" dirty="0" smtClean="0"/>
              <a:t>θ</a:t>
            </a:r>
            <a:r>
              <a:rPr lang="en-US" sz="1500" dirty="0" smtClean="0"/>
              <a:t>(m log m ). </a:t>
            </a:r>
          </a:p>
          <a:p>
            <a:pPr>
              <a:buFont typeface="Arial" pitchFamily="34" charset="0"/>
              <a:buChar char="•"/>
            </a:pPr>
            <a:endParaRPr lang="en-SG"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Correctness of </a:t>
            </a:r>
            <a:r>
              <a:rPr lang="en-US" dirty="0" err="1" smtClean="0"/>
              <a:t>Kruskal’s</a:t>
            </a:r>
            <a:r>
              <a:rPr lang="en-US" dirty="0" smtClean="0"/>
              <a:t> Algorithm</a:t>
            </a:r>
            <a:br>
              <a:rPr lang="en-US" dirty="0" smtClean="0"/>
            </a:br>
            <a:r>
              <a:rPr lang="en-US" dirty="0" smtClean="0"/>
              <a:t>Proof Idea</a:t>
            </a:r>
            <a:endParaRPr lang="en-SG" dirty="0"/>
          </a:p>
        </p:txBody>
      </p:sp>
      <p:sp>
        <p:nvSpPr>
          <p:cNvPr id="3" name="Content Placeholder 2"/>
          <p:cNvSpPr>
            <a:spLocks noGrp="1"/>
          </p:cNvSpPr>
          <p:nvPr>
            <p:ph idx="1"/>
          </p:nvPr>
        </p:nvSpPr>
        <p:spPr/>
        <p:txBody>
          <a:bodyPr>
            <a:normAutofit fontScale="92500" lnSpcReduction="20000"/>
          </a:bodyPr>
          <a:lstStyle/>
          <a:p>
            <a:r>
              <a:rPr lang="en-US" dirty="0" smtClean="0"/>
              <a:t>Let S be the set of edges chosen so far by the algorithm. </a:t>
            </a:r>
          </a:p>
          <a:p>
            <a:r>
              <a:rPr lang="en-US" dirty="0" smtClean="0"/>
              <a:t>We show by induction that S is a part of a minimal spanning tree.</a:t>
            </a:r>
          </a:p>
          <a:p>
            <a:r>
              <a:rPr lang="en-US" dirty="0" smtClean="0"/>
              <a:t>Base case is true since at the beginning, S is empty.</a:t>
            </a:r>
          </a:p>
          <a:p>
            <a:r>
              <a:rPr lang="en-US" dirty="0" smtClean="0"/>
              <a:t>Let e be the new edge chosen by the algorithm. Let the statement be true for S and we show it is true for S U {e}.</a:t>
            </a:r>
          </a:p>
          <a:p>
            <a:r>
              <a:rPr lang="en-US" dirty="0" smtClean="0"/>
              <a:t>Let T be a minimal spanning tree containing S. If T contains S U {e}  then we are done. </a:t>
            </a:r>
            <a:r>
              <a:rPr lang="en-SG" dirty="0" smtClean="0"/>
              <a:t>Otherwise T U {e} must form a cycle C. </a:t>
            </a:r>
          </a:p>
          <a:p>
            <a:r>
              <a:rPr lang="en-US" dirty="0" smtClean="0"/>
              <a:t>Let e1 be an edge in T not is S which is part of C. Then weight(e1) ≥ weight(e) (since: we could have added either e1 or e but we added e). </a:t>
            </a:r>
          </a:p>
          <a:p>
            <a:r>
              <a:rPr lang="en-US" dirty="0" smtClean="0"/>
              <a:t>Consider T1 = T U {e} – {e1}. Then T1 is also a spanning tree and T1 contains S U {e}. Also weight (T) ≥ weight(T1). But T was a minimal spanning tree and hence T1 is also a minimal spanning tree. Hence S U {e} is part of a minimal spanning tree T1. </a:t>
            </a:r>
          </a:p>
          <a:p>
            <a:endParaRPr lang="en-US" dirty="0" smtClean="0"/>
          </a:p>
          <a:p>
            <a:pPr>
              <a:buNone/>
            </a:pPr>
            <a:r>
              <a:rPr lang="en-US" dirty="0" smtClean="0"/>
              <a:t>At the end of the algorithm S contains n-1 edges and is a part of minimal spanning tree and hence it is a minimal spanning tree.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linds(horizontal)">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Prim’s Algorithm</a:t>
            </a:r>
            <a:endParaRPr lang="en-SG" dirty="0"/>
          </a:p>
        </p:txBody>
      </p:sp>
      <p:sp>
        <p:nvSpPr>
          <p:cNvPr id="3" name="Content Placeholder 2"/>
          <p:cNvSpPr>
            <a:spLocks noGrp="1"/>
          </p:cNvSpPr>
          <p:nvPr>
            <p:ph idx="1"/>
          </p:nvPr>
        </p:nvSpPr>
        <p:spPr>
          <a:xfrm>
            <a:off x="457200" y="1371600"/>
            <a:ext cx="8229600" cy="4800600"/>
          </a:xfrm>
        </p:spPr>
        <p:txBody>
          <a:bodyPr>
            <a:normAutofit fontScale="85000" lnSpcReduction="10000"/>
          </a:bodyPr>
          <a:lstStyle/>
          <a:p>
            <a:pPr>
              <a:buNone/>
            </a:pPr>
            <a:r>
              <a:rPr lang="en-US" dirty="0" smtClean="0"/>
              <a:t>Prim</a:t>
            </a:r>
            <a:r>
              <a:rPr lang="en-US" sz="2000" dirty="0" smtClean="0"/>
              <a:t>’s algorithm finds a minimal spanning tree in a connected, weighted graph G with vertex set {1, …, n}.</a:t>
            </a:r>
          </a:p>
          <a:p>
            <a:pPr>
              <a:buNone/>
            </a:pPr>
            <a:r>
              <a:rPr lang="en-US" sz="2000" dirty="0" smtClean="0"/>
              <a:t>Only difference with </a:t>
            </a:r>
            <a:r>
              <a:rPr lang="en-US" sz="2000" dirty="0" err="1" smtClean="0"/>
              <a:t>Kruskal’s</a:t>
            </a:r>
            <a:r>
              <a:rPr lang="en-US" sz="2000" dirty="0" smtClean="0"/>
              <a:t> algorithm: Intermediate graph is a tree instead of a forest.</a:t>
            </a:r>
          </a:p>
          <a:p>
            <a:pPr>
              <a:buNone/>
            </a:pPr>
            <a:endParaRPr lang="en-US" dirty="0" smtClean="0"/>
          </a:p>
          <a:p>
            <a:pPr>
              <a:buNone/>
            </a:pPr>
            <a:r>
              <a:rPr lang="en-US" sz="2000" dirty="0" smtClean="0">
                <a:solidFill>
                  <a:srgbClr val="FF0000"/>
                </a:solidFill>
              </a:rPr>
              <a:t>Idea</a:t>
            </a:r>
            <a:r>
              <a:rPr lang="en-US" sz="2000" dirty="0" smtClean="0"/>
              <a:t> (Greedy approach): </a:t>
            </a:r>
          </a:p>
          <a:p>
            <a:pPr marL="457200" indent="-457200">
              <a:buFont typeface="+mj-lt"/>
              <a:buAutoNum type="arabicPeriod"/>
            </a:pPr>
            <a:r>
              <a:rPr lang="en-US" sz="2000" dirty="0" smtClean="0"/>
              <a:t>Start with S having no edges.</a:t>
            </a:r>
          </a:p>
          <a:p>
            <a:pPr marL="457200" indent="-457200">
              <a:buFont typeface="+mj-lt"/>
              <a:buAutoNum type="arabicPeriod"/>
            </a:pPr>
            <a:r>
              <a:rPr lang="en-US" sz="2000" dirty="0" smtClean="0"/>
              <a:t>Add an edge e of minimum weight not contained in S, to S, such that S does not contain a cycle. </a:t>
            </a:r>
          </a:p>
          <a:p>
            <a:pPr marL="457200" indent="-457200">
              <a:buFont typeface="+mj-lt"/>
              <a:buAutoNum type="arabicPeriod"/>
            </a:pPr>
            <a:r>
              <a:rPr lang="en-US" dirty="0" smtClean="0">
                <a:solidFill>
                  <a:srgbClr val="FF0000"/>
                </a:solidFill>
              </a:rPr>
              <a:t>E</a:t>
            </a:r>
            <a:r>
              <a:rPr lang="en-US" sz="2000" dirty="0" smtClean="0">
                <a:solidFill>
                  <a:srgbClr val="FF0000"/>
                </a:solidFill>
              </a:rPr>
              <a:t>nsure that one of the endpoints of e touches S and the other does not (this is the only difference with </a:t>
            </a:r>
            <a:r>
              <a:rPr lang="en-US" sz="2000" dirty="0" err="1" smtClean="0">
                <a:solidFill>
                  <a:srgbClr val="FF0000"/>
                </a:solidFill>
              </a:rPr>
              <a:t>Kruskal’s</a:t>
            </a:r>
            <a:r>
              <a:rPr lang="en-US" sz="2000" dirty="0" smtClean="0">
                <a:solidFill>
                  <a:srgbClr val="FF0000"/>
                </a:solidFill>
              </a:rPr>
              <a:t> algorithm).</a:t>
            </a:r>
          </a:p>
          <a:p>
            <a:pPr marL="457200" indent="-457200">
              <a:buFont typeface="+mj-lt"/>
              <a:buAutoNum type="arabicPeriod"/>
            </a:pPr>
            <a:r>
              <a:rPr lang="en-US" sz="2000" dirty="0" smtClean="0"/>
              <a:t>Keep doing this till S contains n-1 edges.</a:t>
            </a:r>
          </a:p>
          <a:p>
            <a:pPr marL="457200" indent="-457200">
              <a:buFont typeface="+mj-lt"/>
              <a:buAutoNum type="arabicPeriod"/>
            </a:pPr>
            <a:r>
              <a:rPr lang="en-US" sz="2000" dirty="0" smtClean="0"/>
              <a:t>At the end since S is a tree with n-1 edges, it must be a spanning tree (proof of correctness done in class, similar to </a:t>
            </a:r>
            <a:r>
              <a:rPr lang="en-US" sz="2000" dirty="0" err="1" smtClean="0"/>
              <a:t>Kruskal</a:t>
            </a:r>
            <a:r>
              <a:rPr lang="en-US" sz="2000" dirty="0" smtClean="0"/>
              <a:t> Algorithm’s proof of correctness).</a:t>
            </a:r>
          </a:p>
          <a:p>
            <a:pPr marL="457200" indent="-457200">
              <a:buFont typeface="+mj-lt"/>
              <a:buAutoNum type="arabicPeriod"/>
            </a:pPr>
            <a:endParaRPr lang="en-US" dirty="0" smtClean="0"/>
          </a:p>
          <a:p>
            <a:pPr marL="457200" indent="-457200">
              <a:buNone/>
            </a:pPr>
            <a:r>
              <a:rPr lang="en-US" sz="2000" dirty="0" smtClean="0"/>
              <a:t>Running time: Can be made </a:t>
            </a:r>
            <a:r>
              <a:rPr lang="el-GR" dirty="0" smtClean="0"/>
              <a:t>θ</a:t>
            </a:r>
            <a:r>
              <a:rPr lang="en-US" dirty="0" smtClean="0"/>
              <a:t>(m log n ) by using binary heaps and can be made </a:t>
            </a:r>
          </a:p>
          <a:p>
            <a:pPr marL="457200" indent="-457200">
              <a:buNone/>
            </a:pPr>
            <a:r>
              <a:rPr lang="el-GR" dirty="0" smtClean="0"/>
              <a:t>θ</a:t>
            </a:r>
            <a:r>
              <a:rPr lang="en-US" dirty="0" smtClean="0"/>
              <a:t>(m + log n ) by using Fibonacci heaps.</a:t>
            </a:r>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blinds(horizontal)">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dirty="0" smtClean="0">
                <a:solidFill>
                  <a:srgbClr val="FF0000"/>
                </a:solidFill>
              </a:rPr>
              <a:t>Quiz-1 </a:t>
            </a:r>
            <a:br>
              <a:rPr lang="en-US" sz="3000" dirty="0" smtClean="0">
                <a:solidFill>
                  <a:srgbClr val="FF0000"/>
                </a:solidFill>
              </a:rPr>
            </a:br>
            <a:r>
              <a:rPr lang="en-US" sz="3000" dirty="0" smtClean="0">
                <a:solidFill>
                  <a:srgbClr val="FF0000"/>
                </a:solidFill>
              </a:rPr>
              <a:t>(5 marks, 15 minutes, open book)</a:t>
            </a:r>
            <a:endParaRPr lang="en-SG" sz="3000" dirty="0">
              <a:solidFill>
                <a:srgbClr val="FF0000"/>
              </a:solidFill>
            </a:endParaRPr>
          </a:p>
        </p:txBody>
      </p:sp>
      <p:sp>
        <p:nvSpPr>
          <p:cNvPr id="3" name="Content Placeholder 2"/>
          <p:cNvSpPr>
            <a:spLocks noGrp="1"/>
          </p:cNvSpPr>
          <p:nvPr>
            <p:ph idx="1"/>
          </p:nvPr>
        </p:nvSpPr>
        <p:spPr/>
        <p:txBody>
          <a:bodyPr>
            <a:normAutofit/>
          </a:bodyPr>
          <a:lstStyle/>
          <a:p>
            <a:pPr>
              <a:buNone/>
            </a:pPr>
            <a:r>
              <a:rPr lang="en-SG" sz="2500" dirty="0" smtClean="0"/>
              <a:t>Write an algorithm (</a:t>
            </a:r>
            <a:r>
              <a:rPr lang="en-SG" sz="2500" dirty="0" err="1" smtClean="0"/>
              <a:t>pseudocode</a:t>
            </a:r>
            <a:r>
              <a:rPr lang="en-SG" sz="2500" dirty="0" smtClean="0"/>
              <a:t>) which has:</a:t>
            </a:r>
          </a:p>
          <a:p>
            <a:pPr>
              <a:buNone/>
            </a:pPr>
            <a:endParaRPr lang="en-SG" sz="2500" dirty="0" smtClean="0"/>
          </a:p>
          <a:p>
            <a:pPr>
              <a:buNone/>
            </a:pPr>
            <a:r>
              <a:rPr lang="en-SG" sz="2500" dirty="0" smtClean="0"/>
              <a:t>Input:  An array </a:t>
            </a:r>
            <a:r>
              <a:rPr lang="en-SG" sz="2500" dirty="0" smtClean="0">
                <a:solidFill>
                  <a:srgbClr val="FF0000"/>
                </a:solidFill>
              </a:rPr>
              <a:t>a</a:t>
            </a:r>
            <a:r>
              <a:rPr lang="en-SG" sz="2500" dirty="0" smtClean="0"/>
              <a:t> (an n element array, all elements distinct)</a:t>
            </a:r>
          </a:p>
          <a:p>
            <a:pPr>
              <a:buNone/>
            </a:pPr>
            <a:endParaRPr lang="en-SG" sz="2500" dirty="0" smtClean="0"/>
          </a:p>
          <a:p>
            <a:pPr>
              <a:buNone/>
            </a:pPr>
            <a:r>
              <a:rPr lang="en-SG" sz="2500" dirty="0" smtClean="0"/>
              <a:t>Output: A 2 dimensional array </a:t>
            </a:r>
            <a:r>
              <a:rPr lang="en-SG" sz="2500" dirty="0" smtClean="0">
                <a:solidFill>
                  <a:srgbClr val="FF0000"/>
                </a:solidFill>
              </a:rPr>
              <a:t>perm</a:t>
            </a:r>
            <a:r>
              <a:rPr lang="en-SG" sz="2500" dirty="0" smtClean="0"/>
              <a:t> (which has n! rows and n columns; </a:t>
            </a:r>
            <a:r>
              <a:rPr lang="en-SG" sz="2500" dirty="0" smtClean="0">
                <a:solidFill>
                  <a:srgbClr val="FF0000"/>
                </a:solidFill>
              </a:rPr>
              <a:t>perm[</a:t>
            </a:r>
            <a:r>
              <a:rPr lang="en-SG" sz="2500" dirty="0" err="1" smtClean="0">
                <a:solidFill>
                  <a:srgbClr val="FF0000"/>
                </a:solidFill>
              </a:rPr>
              <a:t>i,j</a:t>
            </a:r>
            <a:r>
              <a:rPr lang="en-SG" sz="2500" dirty="0" smtClean="0">
                <a:solidFill>
                  <a:srgbClr val="FF0000"/>
                </a:solidFill>
              </a:rPr>
              <a:t>] </a:t>
            </a:r>
            <a:r>
              <a:rPr lang="en-SG" sz="2500" dirty="0" smtClean="0"/>
              <a:t>represents the element in the </a:t>
            </a:r>
            <a:r>
              <a:rPr lang="en-SG" sz="2500" dirty="0" err="1" smtClean="0"/>
              <a:t>ith</a:t>
            </a:r>
            <a:r>
              <a:rPr lang="en-SG" sz="2500" dirty="0" smtClean="0"/>
              <a:t> row and the </a:t>
            </a:r>
            <a:r>
              <a:rPr lang="en-SG" sz="2500" dirty="0" err="1" smtClean="0"/>
              <a:t>jth</a:t>
            </a:r>
            <a:r>
              <a:rPr lang="en-SG" sz="2500" dirty="0" smtClean="0"/>
              <a:t> column). Each row of </a:t>
            </a:r>
            <a:r>
              <a:rPr lang="en-SG" sz="2500" dirty="0" smtClean="0">
                <a:solidFill>
                  <a:srgbClr val="FF0000"/>
                </a:solidFill>
              </a:rPr>
              <a:t>perm</a:t>
            </a:r>
            <a:r>
              <a:rPr lang="en-SG" sz="2500" dirty="0" smtClean="0"/>
              <a:t> is a distinct permutation of the elements of </a:t>
            </a:r>
            <a:r>
              <a:rPr lang="en-SG" sz="2500" smtClean="0">
                <a:solidFill>
                  <a:srgbClr val="FF0000"/>
                </a:solidFill>
              </a:rPr>
              <a:t>a</a:t>
            </a:r>
            <a:r>
              <a:rPr lang="en-SG" sz="2500" smtClean="0"/>
              <a:t>.</a:t>
            </a:r>
            <a:endParaRPr lang="en-SG" sz="2500"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Quiz-1: One Solution</a:t>
            </a:r>
            <a:endParaRPr lang="en-SG" dirty="0"/>
          </a:p>
        </p:txBody>
      </p:sp>
      <p:pic>
        <p:nvPicPr>
          <p:cNvPr id="15" name="Picture 14" descr="TP_tmp.png"/>
          <p:cNvPicPr>
            <a:picLocks noChangeAspect="1"/>
          </p:cNvPicPr>
          <p:nvPr>
            <p:custDataLst>
              <p:tags r:id="rId1"/>
            </p:custDataLst>
          </p:nvPr>
        </p:nvPicPr>
        <p:blipFill>
          <a:blip r:embed="rId4" cstate="print"/>
          <a:stretch>
            <a:fillRect/>
          </a:stretch>
        </p:blipFill>
        <p:spPr bwMode="auto">
          <a:xfrm>
            <a:off x="990163" y="1295400"/>
            <a:ext cx="3246886" cy="4085375"/>
          </a:xfrm>
          <a:prstGeom prst="rect">
            <a:avLst/>
          </a:prstGeom>
          <a:noFill/>
          <a:ln/>
          <a:effectLst/>
        </p:spPr>
      </p:pic>
      <p:pic>
        <p:nvPicPr>
          <p:cNvPr id="13" name="Picture 12" descr="TP_tmp.png"/>
          <p:cNvPicPr>
            <a:picLocks noChangeAspect="1"/>
          </p:cNvPicPr>
          <p:nvPr>
            <p:custDataLst>
              <p:tags r:id="rId2"/>
            </p:custDataLst>
          </p:nvPr>
        </p:nvPicPr>
        <p:blipFill>
          <a:blip r:embed="rId5" cstate="print"/>
          <a:stretch>
            <a:fillRect/>
          </a:stretch>
        </p:blipFill>
        <p:spPr bwMode="auto">
          <a:xfrm>
            <a:off x="4900791" y="3429472"/>
            <a:ext cx="3580985" cy="1980728"/>
          </a:xfrm>
          <a:prstGeom prst="rect">
            <a:avLst/>
          </a:prstGeom>
          <a:noFill/>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err="1" smtClean="0"/>
              <a:t>Dijkstra’s</a:t>
            </a:r>
            <a:r>
              <a:rPr lang="en-US" dirty="0" smtClean="0"/>
              <a:t> Algorithm</a:t>
            </a:r>
            <a:endParaRPr lang="en-SG" dirty="0"/>
          </a:p>
        </p:txBody>
      </p:sp>
      <p:sp>
        <p:nvSpPr>
          <p:cNvPr id="3" name="Content Placeholder 2"/>
          <p:cNvSpPr>
            <a:spLocks noGrp="1"/>
          </p:cNvSpPr>
          <p:nvPr>
            <p:ph idx="1"/>
          </p:nvPr>
        </p:nvSpPr>
        <p:spPr>
          <a:xfrm>
            <a:off x="533400" y="990601"/>
            <a:ext cx="8229600" cy="1600199"/>
          </a:xfrm>
        </p:spPr>
        <p:txBody>
          <a:bodyPr>
            <a:noAutofit/>
          </a:bodyPr>
          <a:lstStyle/>
          <a:p>
            <a:pPr>
              <a:buNone/>
            </a:pPr>
            <a:r>
              <a:rPr lang="en-US" sz="1500" dirty="0" smtClean="0"/>
              <a:t>This algorithm takes as input a weighted graph and a start vertex. It outputs the shortest path from the start vertex to all other vertex in the in the graph.</a:t>
            </a:r>
          </a:p>
          <a:p>
            <a:pPr>
              <a:buNone/>
            </a:pPr>
            <a:r>
              <a:rPr lang="en-SG" sz="1500" dirty="0" smtClean="0"/>
              <a:t>Input Parameters: G (graph is input in the form of adjacency list which also contains the weights of the edges), start (start vertex)</a:t>
            </a:r>
          </a:p>
          <a:p>
            <a:pPr>
              <a:buNone/>
            </a:pPr>
            <a:r>
              <a:rPr lang="en-SG" sz="1500" dirty="0" smtClean="0"/>
              <a:t>Output Parameters: predecessor (array which tells for every vertex, the previous vertex in the shortest path from start), key (array which tells for every vertex the length of the shortest path from start)</a:t>
            </a:r>
          </a:p>
        </p:txBody>
      </p:sp>
      <p:pic>
        <p:nvPicPr>
          <p:cNvPr id="14" name="Picture 13" descr="TP_tmp.png"/>
          <p:cNvPicPr>
            <a:picLocks noChangeAspect="1"/>
          </p:cNvPicPr>
          <p:nvPr>
            <p:custDataLst>
              <p:tags r:id="rId1"/>
            </p:custDataLst>
          </p:nvPr>
        </p:nvPicPr>
        <p:blipFill>
          <a:blip r:embed="rId3" cstate="print"/>
          <a:stretch>
            <a:fillRect/>
          </a:stretch>
        </p:blipFill>
        <p:spPr bwMode="auto">
          <a:xfrm>
            <a:off x="609572" y="2834675"/>
            <a:ext cx="3715914" cy="3115737"/>
          </a:xfrm>
          <a:prstGeom prst="rect">
            <a:avLst/>
          </a:prstGeom>
          <a:noFill/>
          <a:ln/>
          <a:effectLst/>
        </p:spPr>
      </p:pic>
      <p:sp>
        <p:nvSpPr>
          <p:cNvPr id="11" name="TextBox 10"/>
          <p:cNvSpPr txBox="1"/>
          <p:nvPr/>
        </p:nvSpPr>
        <p:spPr>
          <a:xfrm>
            <a:off x="5334000" y="2971800"/>
            <a:ext cx="3429000" cy="2031325"/>
          </a:xfrm>
          <a:prstGeom prst="rect">
            <a:avLst/>
          </a:prstGeom>
          <a:noFill/>
        </p:spPr>
        <p:txBody>
          <a:bodyPr wrap="square" rtlCol="0">
            <a:spAutoFit/>
          </a:bodyPr>
          <a:lstStyle/>
          <a:p>
            <a:pPr marL="457200" indent="-457200">
              <a:buNone/>
            </a:pPr>
            <a:r>
              <a:rPr lang="en-US" dirty="0" smtClean="0">
                <a:solidFill>
                  <a:srgbClr val="FF0000"/>
                </a:solidFill>
              </a:rPr>
              <a:t>Running time: </a:t>
            </a:r>
          </a:p>
          <a:p>
            <a:pPr marL="457200" indent="-457200">
              <a:buNone/>
            </a:pPr>
            <a:endParaRPr lang="en-US" dirty="0" smtClean="0"/>
          </a:p>
          <a:p>
            <a:pPr marL="457200" indent="-457200">
              <a:buNone/>
            </a:pPr>
            <a:r>
              <a:rPr lang="en-US" dirty="0" smtClean="0"/>
              <a:t>Can be made </a:t>
            </a:r>
            <a:r>
              <a:rPr lang="el-GR" dirty="0" smtClean="0"/>
              <a:t>θ</a:t>
            </a:r>
            <a:r>
              <a:rPr lang="en-US" dirty="0" smtClean="0"/>
              <a:t>(m log n ) by using binary heaps and can be made </a:t>
            </a:r>
            <a:r>
              <a:rPr lang="el-GR" dirty="0" smtClean="0"/>
              <a:t>θ</a:t>
            </a:r>
            <a:r>
              <a:rPr lang="en-US" dirty="0" smtClean="0"/>
              <a:t>(m + log n ) by using Fibonacci heaps.</a:t>
            </a:r>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linds(horizontal)">
                                      <p:cBhvr>
                                        <p:cTn id="12" dur="500"/>
                                        <p:tgtEl>
                                          <p:spTgt spid="11">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blinds(horizontal)">
                                      <p:cBhvr>
                                        <p:cTn id="15"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Proof of correctness</a:t>
            </a:r>
            <a:endParaRPr lang="en-SG" dirty="0"/>
          </a:p>
        </p:txBody>
      </p:sp>
      <p:sp>
        <p:nvSpPr>
          <p:cNvPr id="3" name="Content Placeholder 2"/>
          <p:cNvSpPr>
            <a:spLocks noGrp="1"/>
          </p:cNvSpPr>
          <p:nvPr>
            <p:ph idx="1"/>
          </p:nvPr>
        </p:nvSpPr>
        <p:spPr>
          <a:xfrm>
            <a:off x="381000" y="914400"/>
            <a:ext cx="8229600" cy="5486400"/>
          </a:xfrm>
        </p:spPr>
        <p:txBody>
          <a:bodyPr>
            <a:normAutofit fontScale="85000" lnSpcReduction="20000"/>
          </a:bodyPr>
          <a:lstStyle/>
          <a:p>
            <a:pPr>
              <a:buNone/>
            </a:pPr>
            <a:r>
              <a:rPr lang="en-US" dirty="0" smtClean="0"/>
              <a:t>Proof is by showing loop invariants. We maintain three loop invariants.</a:t>
            </a:r>
          </a:p>
          <a:p>
            <a:pPr>
              <a:buNone/>
            </a:pPr>
            <a:r>
              <a:rPr lang="en-US" dirty="0" smtClean="0"/>
              <a:t>Let l[w] represent the length of a shortest path from start to w.</a:t>
            </a:r>
          </a:p>
          <a:p>
            <a:pPr marL="457200" indent="-457200">
              <a:buFont typeface="+mj-lt"/>
              <a:buAutoNum type="arabicPeriod"/>
            </a:pPr>
            <a:r>
              <a:rPr lang="en-US" dirty="0" smtClean="0"/>
              <a:t>For every vertex w in G: key[w] ≥ l[w].</a:t>
            </a:r>
          </a:p>
          <a:p>
            <a:pPr marL="457200" indent="-457200">
              <a:buFont typeface="+mj-lt"/>
              <a:buAutoNum type="arabicPeriod"/>
            </a:pPr>
            <a:r>
              <a:rPr lang="en-US" dirty="0" smtClean="0"/>
              <a:t>For every vertex w in S:  key[w] = l[w].</a:t>
            </a:r>
          </a:p>
          <a:p>
            <a:pPr marL="457200" indent="-457200">
              <a:buNone/>
            </a:pPr>
            <a:r>
              <a:rPr lang="en-US" dirty="0" smtClean="0"/>
              <a:t>At the end S contains every vertex in G and hence key[w]=l[w] for every vertex in G.</a:t>
            </a:r>
          </a:p>
          <a:p>
            <a:pPr marL="457200" indent="-457200">
              <a:buNone/>
            </a:pPr>
            <a:r>
              <a:rPr lang="en-US" dirty="0" smtClean="0"/>
              <a:t>3.	For every vertex w in S:  predecessor[w]=u  then l[w] = l[u]+ weight[</a:t>
            </a:r>
            <a:r>
              <a:rPr lang="en-US" dirty="0" err="1" smtClean="0"/>
              <a:t>u,w</a:t>
            </a:r>
            <a:r>
              <a:rPr lang="en-US" dirty="0" smtClean="0"/>
              <a:t>]</a:t>
            </a:r>
          </a:p>
          <a:p>
            <a:pPr marL="457200" indent="-457200">
              <a:buNone/>
            </a:pPr>
            <a:r>
              <a:rPr lang="en-US" dirty="0" smtClean="0"/>
              <a:t>At the end S contains every vertex in G and hence u is the predecessor of w in a shortest path from start to w.</a:t>
            </a:r>
          </a:p>
          <a:p>
            <a:pPr marL="457200" indent="-457200">
              <a:buNone/>
            </a:pPr>
            <a:endParaRPr lang="en-US" dirty="0" smtClean="0"/>
          </a:p>
          <a:p>
            <a:pPr marL="457200" indent="-457200">
              <a:buNone/>
            </a:pPr>
            <a:r>
              <a:rPr lang="en-US" dirty="0" smtClean="0"/>
              <a:t>Base case is true.</a:t>
            </a:r>
          </a:p>
          <a:p>
            <a:pPr marL="457200" indent="-457200">
              <a:buNone/>
            </a:pPr>
            <a:endParaRPr lang="en-US" dirty="0" smtClean="0"/>
          </a:p>
          <a:p>
            <a:pPr marL="457200" indent="-457200">
              <a:buNone/>
            </a:pPr>
            <a:r>
              <a:rPr lang="en-US" dirty="0" smtClean="0"/>
              <a:t>Assume the three invariants are true at the beginning of some iteration of the loop. We show they are true at the end of that iteration as well. Let N(v) represent the neighbors of v for which key was decreased in this iteration.</a:t>
            </a:r>
          </a:p>
          <a:p>
            <a:pPr marL="457200" indent="-457200">
              <a:buNone/>
            </a:pPr>
            <a:endParaRPr lang="en-US" dirty="0" smtClean="0"/>
          </a:p>
          <a:p>
            <a:pPr marL="457200" indent="-457200">
              <a:buAutoNum type="arabicPeriod"/>
            </a:pPr>
            <a:r>
              <a:rPr lang="en-US" dirty="0" smtClean="0"/>
              <a:t>For w in N(v) :</a:t>
            </a:r>
          </a:p>
          <a:p>
            <a:pPr marL="457200" indent="-457200">
              <a:buNone/>
            </a:pPr>
            <a:r>
              <a:rPr lang="en-US" dirty="0" smtClean="0"/>
              <a:t>		key[w]  = key[v] + weight(</a:t>
            </a:r>
            <a:r>
              <a:rPr lang="en-US" dirty="0" err="1" smtClean="0"/>
              <a:t>v,w</a:t>
            </a:r>
            <a:r>
              <a:rPr lang="en-US" dirty="0" smtClean="0"/>
              <a:t>) </a:t>
            </a:r>
          </a:p>
          <a:p>
            <a:pPr marL="457200" indent="-457200">
              <a:buNone/>
            </a:pPr>
            <a:r>
              <a:rPr lang="en-US" dirty="0" smtClean="0"/>
              <a:t>		              ≥ l[v] + weight(</a:t>
            </a:r>
            <a:r>
              <a:rPr lang="en-US" dirty="0" err="1" smtClean="0"/>
              <a:t>v,w</a:t>
            </a:r>
            <a:r>
              <a:rPr lang="en-US" dirty="0" smtClean="0"/>
              <a:t>) 	(using 1. at the beginning of the iteration) </a:t>
            </a:r>
          </a:p>
          <a:p>
            <a:pPr marL="457200" indent="-457200">
              <a:buNone/>
            </a:pPr>
            <a:r>
              <a:rPr lang="en-US" dirty="0" smtClean="0"/>
              <a:t>                                 = length of some path from start to w</a:t>
            </a:r>
          </a:p>
          <a:p>
            <a:pPr marL="457200" indent="-457200">
              <a:buNone/>
            </a:pPr>
            <a:r>
              <a:rPr lang="en-US" dirty="0" smtClean="0"/>
              <a:t>                                 ≥ l[w].</a:t>
            </a:r>
          </a:p>
          <a:p>
            <a:pPr marL="457200" indent="-457200">
              <a:buNone/>
            </a:pPr>
            <a:r>
              <a:rPr lang="en-US" dirty="0" smtClean="0"/>
              <a:t>Hence invariant 1. is true at the end of the iteration as well.</a:t>
            </a:r>
          </a:p>
          <a:p>
            <a:pPr marL="457200" indent="-457200">
              <a:buNone/>
            </a:pPr>
            <a:endParaRPr lang="en-US" dirty="0" smtClean="0"/>
          </a:p>
          <a:p>
            <a:pPr marL="457200" indent="-457200">
              <a:buNone/>
            </a:pPr>
            <a:endParaRPr lang="en-US" dirty="0" smtClean="0"/>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linds(horizontal)">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blinds(horizontal)">
                                      <p:cBhvr>
                                        <p:cTn id="47" dur="500"/>
                                        <p:tgtEl>
                                          <p:spTgt spid="3">
                                            <p:txEl>
                                              <p:pRg st="12" end="12"/>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blinds(horizontal)">
                                      <p:cBhvr>
                                        <p:cTn id="50" dur="500"/>
                                        <p:tgtEl>
                                          <p:spTgt spid="3">
                                            <p:txEl>
                                              <p:pRg st="13" end="13"/>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blinds(horizontal)">
                                      <p:cBhvr>
                                        <p:cTn id="53" dur="500"/>
                                        <p:tgtEl>
                                          <p:spTgt spid="3">
                                            <p:txEl>
                                              <p:pRg st="14" end="14"/>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blinds(horizontal)">
                                      <p:cBhvr>
                                        <p:cTn id="56" dur="500"/>
                                        <p:tgtEl>
                                          <p:spTgt spid="3">
                                            <p:txEl>
                                              <p:pRg st="15" end="15"/>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blinds(horizontal)">
                                      <p:cBhvr>
                                        <p:cTn id="59" dur="500"/>
                                        <p:tgtEl>
                                          <p:spTgt spid="3">
                                            <p:txEl>
                                              <p:pRg st="16" end="16"/>
                                            </p:txEl>
                                          </p:spTgt>
                                        </p:tgtEl>
                                      </p:cBhvr>
                                    </p:animEffect>
                                  </p:childTnLst>
                                </p:cTn>
                              </p:par>
                              <p:par>
                                <p:cTn id="60" presetID="3" presetClass="entr" presetSubtype="10" fill="hold"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blinds(horizontal)">
                                      <p:cBhvr>
                                        <p:cTn id="6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Proof of correctness</a:t>
            </a:r>
            <a:endParaRPr lang="en-SG" dirty="0"/>
          </a:p>
        </p:txBody>
      </p:sp>
      <p:sp>
        <p:nvSpPr>
          <p:cNvPr id="3" name="Content Placeholder 2"/>
          <p:cNvSpPr>
            <a:spLocks noGrp="1"/>
          </p:cNvSpPr>
          <p:nvPr>
            <p:ph idx="1"/>
          </p:nvPr>
        </p:nvSpPr>
        <p:spPr>
          <a:xfrm>
            <a:off x="457200" y="1066800"/>
            <a:ext cx="8382000" cy="5562600"/>
          </a:xfrm>
        </p:spPr>
        <p:txBody>
          <a:bodyPr>
            <a:normAutofit fontScale="92500" lnSpcReduction="10000"/>
          </a:bodyPr>
          <a:lstStyle/>
          <a:p>
            <a:pPr marL="457200" indent="-457200">
              <a:buNone/>
            </a:pPr>
            <a:r>
              <a:rPr lang="en-US" dirty="0" smtClean="0"/>
              <a:t>2.	Assume it is true for S. Need to show that invariant is true for S U {v}. </a:t>
            </a:r>
          </a:p>
          <a:p>
            <a:pPr marL="457200" indent="-457200">
              <a:buNone/>
            </a:pPr>
            <a:r>
              <a:rPr lang="en-US" dirty="0" smtClean="0"/>
              <a:t>        Hence need to show key[v] = l[v]. We know key[v] ≥ l[v], because of invariant 1. at the beginning of the iteration. If key[v]=l[v] then we are done. Hence assume for contradiction that key[v] &gt; l[v]. Let </a:t>
            </a:r>
          </a:p>
          <a:p>
            <a:pPr marL="457200" indent="-457200">
              <a:buNone/>
            </a:pPr>
            <a:r>
              <a:rPr lang="en-US" dirty="0" smtClean="0">
                <a:solidFill>
                  <a:srgbClr val="FF0000"/>
                </a:solidFill>
              </a:rPr>
              <a:t>        (start ... w’ w ... v) </a:t>
            </a:r>
            <a:r>
              <a:rPr lang="en-US" dirty="0" smtClean="0"/>
              <a:t>be a shortest path from start to v such that </a:t>
            </a:r>
            <a:r>
              <a:rPr lang="en-US" dirty="0" smtClean="0">
                <a:solidFill>
                  <a:srgbClr val="FF0000"/>
                </a:solidFill>
              </a:rPr>
              <a:t>(start … w’) </a:t>
            </a:r>
            <a:r>
              <a:rPr lang="en-US" dirty="0" smtClean="0"/>
              <a:t>is in S and w is not in S. Note that </a:t>
            </a:r>
            <a:r>
              <a:rPr lang="en-US" dirty="0" smtClean="0">
                <a:solidFill>
                  <a:srgbClr val="FF0000"/>
                </a:solidFill>
              </a:rPr>
              <a:t>(start … w’ w)  </a:t>
            </a:r>
            <a:r>
              <a:rPr lang="en-US" dirty="0" smtClean="0"/>
              <a:t>is also a shortest path from start to w. Hence</a:t>
            </a:r>
          </a:p>
          <a:p>
            <a:pPr marL="457200" indent="-457200">
              <a:buNone/>
            </a:pPr>
            <a:r>
              <a:rPr lang="en-US" dirty="0" smtClean="0"/>
              <a:t>	key[v] &gt; l[v] ≥ l[w] = l[w’] + weight[</a:t>
            </a:r>
            <a:r>
              <a:rPr lang="en-US" dirty="0" err="1" smtClean="0"/>
              <a:t>w’,w</a:t>
            </a:r>
            <a:r>
              <a:rPr lang="en-US" dirty="0" smtClean="0"/>
              <a:t>] </a:t>
            </a:r>
          </a:p>
          <a:p>
            <a:pPr marL="457200" indent="-457200">
              <a:buNone/>
            </a:pPr>
            <a:r>
              <a:rPr lang="en-US" dirty="0" smtClean="0"/>
              <a:t>                                          = key[w’] + weight[</a:t>
            </a:r>
            <a:r>
              <a:rPr lang="en-US" dirty="0" err="1" smtClean="0"/>
              <a:t>w’,w</a:t>
            </a:r>
            <a:r>
              <a:rPr lang="en-US" dirty="0" smtClean="0"/>
              <a:t>] ≥ key[w]</a:t>
            </a:r>
          </a:p>
          <a:p>
            <a:pPr marL="457200" indent="-457200">
              <a:buNone/>
            </a:pPr>
            <a:r>
              <a:rPr lang="en-US" dirty="0" smtClean="0"/>
              <a:t>        This is contradiction to the fact that key[v] was the smallest among vertices not in S.</a:t>
            </a:r>
          </a:p>
          <a:p>
            <a:pPr marL="457200" indent="-457200">
              <a:buNone/>
            </a:pPr>
            <a:endParaRPr lang="en-US" dirty="0" smtClean="0"/>
          </a:p>
          <a:p>
            <a:pPr marL="457200" indent="-457200">
              <a:buFont typeface="Arial" pitchFamily="34" charset="0"/>
              <a:buAutoNum type="arabicPeriod" startAt="3"/>
            </a:pPr>
            <a:r>
              <a:rPr lang="en-US" dirty="0" smtClean="0"/>
              <a:t>Assume it is true for S. Need to show that invariant is true for S U {v}. Hence need to show l[v] = l[u]+ weight[</a:t>
            </a:r>
            <a:r>
              <a:rPr lang="en-US" dirty="0" err="1" smtClean="0"/>
              <a:t>u,v</a:t>
            </a:r>
            <a:r>
              <a:rPr lang="en-US" dirty="0" smtClean="0"/>
              <a:t>], where u = predecessor[v]. Note that predecessor[v] ≠ -1, since key[v] = l[v] ≠ ∞ (using invariant 2. for v just shown). Also note that u is in S. </a:t>
            </a:r>
          </a:p>
          <a:p>
            <a:pPr marL="457200" indent="-457200">
              <a:buNone/>
            </a:pPr>
            <a:r>
              <a:rPr lang="en-US" dirty="0" smtClean="0"/>
              <a:t>		 l[v] = key[v] = key[u]+ weight[</a:t>
            </a:r>
            <a:r>
              <a:rPr lang="en-US" dirty="0" err="1" smtClean="0"/>
              <a:t>u,v</a:t>
            </a:r>
            <a:r>
              <a:rPr lang="en-US" dirty="0" smtClean="0"/>
              <a:t>]</a:t>
            </a:r>
          </a:p>
          <a:p>
            <a:pPr marL="457200" indent="-457200">
              <a:buNone/>
            </a:pPr>
            <a:r>
              <a:rPr lang="en-US" dirty="0" smtClean="0"/>
              <a:t>                         = l[u] + weight[</a:t>
            </a:r>
            <a:r>
              <a:rPr lang="en-US" dirty="0" err="1" smtClean="0"/>
              <a:t>u,v</a:t>
            </a:r>
            <a:r>
              <a:rPr lang="en-US" dirty="0" smtClean="0"/>
              <a:t>]             (using invariant 2. for 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blinds(horizontal)">
                                      <p:cBhvr>
                                        <p:cTn id="10" dur="500"/>
                                        <p:tgtEl>
                                          <p:spTgt spid="3">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blinds(horizontal)">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What is an Algorithm ?</a:t>
            </a:r>
            <a:endParaRPr lang="en-SG" dirty="0">
              <a:solidFill>
                <a:srgbClr val="FF0000"/>
              </a:solidFill>
            </a:endParaRPr>
          </a:p>
        </p:txBody>
      </p:sp>
      <p:sp>
        <p:nvSpPr>
          <p:cNvPr id="3" name="Content Placeholder 2"/>
          <p:cNvSpPr>
            <a:spLocks noGrp="1"/>
          </p:cNvSpPr>
          <p:nvPr>
            <p:ph idx="1"/>
          </p:nvPr>
        </p:nvSpPr>
        <p:spPr>
          <a:xfrm>
            <a:off x="457200" y="1371600"/>
            <a:ext cx="8534400" cy="5105399"/>
          </a:xfrm>
        </p:spPr>
        <p:txBody>
          <a:bodyPr>
            <a:noAutofit/>
          </a:bodyPr>
          <a:lstStyle/>
          <a:p>
            <a:pPr>
              <a:buNone/>
            </a:pPr>
            <a:r>
              <a:rPr lang="en-SG" sz="1800" dirty="0" err="1" smtClean="0">
                <a:latin typeface="+mj-lt"/>
                <a:ea typeface="+mj-ea"/>
                <a:cs typeface="+mj-cs"/>
              </a:rPr>
              <a:t>Abū</a:t>
            </a:r>
            <a:r>
              <a:rPr lang="en-SG" sz="1800" dirty="0" smtClean="0">
                <a:latin typeface="+mj-lt"/>
                <a:ea typeface="+mj-ea"/>
                <a:cs typeface="+mj-cs"/>
              </a:rPr>
              <a:t> </a:t>
            </a:r>
            <a:r>
              <a:rPr lang="en-SG" sz="1800" dirty="0" err="1" smtClean="0">
                <a:latin typeface="+mj-lt"/>
                <a:ea typeface="+mj-ea"/>
                <a:cs typeface="+mj-cs"/>
              </a:rPr>
              <a:t>ʿAbdallāh</a:t>
            </a:r>
            <a:r>
              <a:rPr lang="en-SG" sz="1800" dirty="0" smtClean="0">
                <a:latin typeface="+mj-lt"/>
                <a:ea typeface="+mj-ea"/>
                <a:cs typeface="+mj-cs"/>
              </a:rPr>
              <a:t> </a:t>
            </a:r>
            <a:r>
              <a:rPr lang="en-SG" sz="1800" dirty="0" err="1" smtClean="0">
                <a:latin typeface="+mj-lt"/>
                <a:ea typeface="+mj-ea"/>
                <a:cs typeface="+mj-cs"/>
              </a:rPr>
              <a:t>Muḥammad</a:t>
            </a:r>
            <a:r>
              <a:rPr lang="en-SG" sz="1800" dirty="0" smtClean="0">
                <a:latin typeface="+mj-lt"/>
                <a:ea typeface="+mj-ea"/>
                <a:cs typeface="+mj-cs"/>
              </a:rPr>
              <a:t> </a:t>
            </a:r>
            <a:r>
              <a:rPr lang="en-SG" sz="1800" dirty="0" err="1" smtClean="0">
                <a:latin typeface="+mj-lt"/>
                <a:ea typeface="+mj-ea"/>
                <a:cs typeface="+mj-cs"/>
              </a:rPr>
              <a:t>ibn</a:t>
            </a:r>
            <a:r>
              <a:rPr lang="en-SG" sz="1800" dirty="0" smtClean="0">
                <a:latin typeface="+mj-lt"/>
                <a:ea typeface="+mj-ea"/>
                <a:cs typeface="+mj-cs"/>
              </a:rPr>
              <a:t> </a:t>
            </a:r>
            <a:r>
              <a:rPr lang="en-SG" sz="1800" dirty="0" err="1" smtClean="0">
                <a:latin typeface="+mj-lt"/>
                <a:ea typeface="+mj-ea"/>
                <a:cs typeface="+mj-cs"/>
              </a:rPr>
              <a:t>Mūsā</a:t>
            </a:r>
            <a:r>
              <a:rPr lang="en-SG" sz="1800" dirty="0" smtClean="0">
                <a:latin typeface="+mj-lt"/>
                <a:ea typeface="+mj-ea"/>
                <a:cs typeface="+mj-cs"/>
              </a:rPr>
              <a:t> </a:t>
            </a:r>
            <a:r>
              <a:rPr lang="en-SG" sz="1800" dirty="0" smtClean="0">
                <a:solidFill>
                  <a:srgbClr val="FF0000"/>
                </a:solidFill>
                <a:latin typeface="+mj-lt"/>
                <a:ea typeface="+mj-ea"/>
                <a:cs typeface="+mj-cs"/>
              </a:rPr>
              <a:t>al-</a:t>
            </a:r>
            <a:r>
              <a:rPr lang="en-SG" sz="1800" dirty="0" err="1" smtClean="0">
                <a:solidFill>
                  <a:srgbClr val="FF0000"/>
                </a:solidFill>
                <a:latin typeface="+mj-lt"/>
                <a:ea typeface="+mj-ea"/>
                <a:cs typeface="+mj-cs"/>
              </a:rPr>
              <a:t>Khwārizmī</a:t>
            </a:r>
            <a:r>
              <a:rPr lang="en-SG" sz="1800" dirty="0" smtClean="0">
                <a:latin typeface="+mj-lt"/>
                <a:ea typeface="+mj-ea"/>
                <a:cs typeface="+mj-cs"/>
              </a:rPr>
              <a:t> (c. 780 – c. 850) </a:t>
            </a:r>
          </a:p>
          <a:p>
            <a:pPr>
              <a:buNone/>
            </a:pPr>
            <a:r>
              <a:rPr lang="en-SG" sz="1800" dirty="0" smtClean="0">
                <a:latin typeface="+mj-lt"/>
                <a:ea typeface="+mj-ea"/>
                <a:cs typeface="+mj-cs"/>
              </a:rPr>
              <a:t>A Persian mathematician, astronomer and geographer.</a:t>
            </a:r>
          </a:p>
          <a:p>
            <a:pPr>
              <a:buNone/>
            </a:pPr>
            <a:endParaRPr lang="en-US" sz="1800" dirty="0" smtClean="0">
              <a:latin typeface="+mj-lt"/>
              <a:ea typeface="+mj-ea"/>
              <a:cs typeface="+mj-cs"/>
            </a:endParaRPr>
          </a:p>
          <a:p>
            <a:pPr>
              <a:buNone/>
            </a:pPr>
            <a:r>
              <a:rPr lang="en-US" sz="1800" dirty="0" smtClean="0">
                <a:solidFill>
                  <a:srgbClr val="FF0000"/>
                </a:solidFill>
                <a:latin typeface="+mj-lt"/>
                <a:ea typeface="+mj-ea"/>
                <a:cs typeface="+mj-cs"/>
              </a:rPr>
              <a:t>Properties</a:t>
            </a:r>
            <a:r>
              <a:rPr lang="en-US" sz="1800" dirty="0" smtClean="0">
                <a:latin typeface="+mj-lt"/>
                <a:ea typeface="+mj-ea"/>
                <a:cs typeface="+mj-cs"/>
              </a:rPr>
              <a:t> :</a:t>
            </a:r>
          </a:p>
          <a:p>
            <a:r>
              <a:rPr lang="en-US" sz="1800" dirty="0" smtClean="0">
                <a:latin typeface="+mj-lt"/>
                <a:ea typeface="+mj-ea"/>
                <a:cs typeface="+mj-cs"/>
              </a:rPr>
              <a:t>Input</a:t>
            </a:r>
          </a:p>
          <a:p>
            <a:r>
              <a:rPr lang="en-US" sz="1800" dirty="0" smtClean="0">
                <a:latin typeface="+mj-lt"/>
                <a:ea typeface="+mj-ea"/>
                <a:cs typeface="+mj-cs"/>
              </a:rPr>
              <a:t>Output</a:t>
            </a:r>
          </a:p>
          <a:p>
            <a:r>
              <a:rPr lang="en-US" sz="1800" dirty="0" smtClean="0">
                <a:latin typeface="+mj-lt"/>
                <a:ea typeface="+mj-ea"/>
                <a:cs typeface="+mj-cs"/>
              </a:rPr>
              <a:t>Precision</a:t>
            </a:r>
          </a:p>
          <a:p>
            <a:r>
              <a:rPr lang="en-US" sz="1800" dirty="0" smtClean="0">
                <a:latin typeface="+mj-lt"/>
                <a:ea typeface="+mj-ea"/>
                <a:cs typeface="+mj-cs"/>
              </a:rPr>
              <a:t>Determinism </a:t>
            </a:r>
          </a:p>
          <a:p>
            <a:pPr>
              <a:buNone/>
            </a:pPr>
            <a:r>
              <a:rPr lang="en-US" sz="1800" dirty="0" smtClean="0">
                <a:latin typeface="+mj-lt"/>
                <a:ea typeface="+mj-ea"/>
                <a:cs typeface="+mj-cs"/>
              </a:rPr>
              <a:t>	(exceptions: randomization, quantum etc.)</a:t>
            </a:r>
          </a:p>
          <a:p>
            <a:r>
              <a:rPr lang="en-US" sz="1800" dirty="0" smtClean="0">
                <a:latin typeface="+mj-lt"/>
                <a:ea typeface="+mj-ea"/>
                <a:cs typeface="+mj-cs"/>
              </a:rPr>
              <a:t>Finiteness</a:t>
            </a:r>
          </a:p>
          <a:p>
            <a:r>
              <a:rPr lang="en-US" sz="1800" dirty="0" smtClean="0">
                <a:latin typeface="+mj-lt"/>
                <a:ea typeface="+mj-ea"/>
                <a:cs typeface="+mj-cs"/>
              </a:rPr>
              <a:t>Correctness</a:t>
            </a:r>
          </a:p>
          <a:p>
            <a:r>
              <a:rPr lang="en-US" sz="1800" dirty="0" smtClean="0">
                <a:latin typeface="+mj-lt"/>
                <a:ea typeface="+mj-ea"/>
                <a:cs typeface="+mj-cs"/>
              </a:rPr>
              <a:t>Generality</a:t>
            </a:r>
          </a:p>
          <a:p>
            <a:endParaRPr lang="en-US" sz="1800" dirty="0" smtClean="0">
              <a:latin typeface="+mj-lt"/>
              <a:ea typeface="+mj-ea"/>
              <a:cs typeface="+mj-cs"/>
            </a:endParaRPr>
          </a:p>
          <a:p>
            <a:pPr>
              <a:buNone/>
            </a:pPr>
            <a:r>
              <a:rPr lang="en-US" sz="1800" dirty="0" err="1" smtClean="0">
                <a:solidFill>
                  <a:srgbClr val="FF0000"/>
                </a:solidFill>
                <a:latin typeface="+mj-lt"/>
                <a:ea typeface="+mj-ea"/>
                <a:cs typeface="+mj-cs"/>
              </a:rPr>
              <a:t>Pseudocode</a:t>
            </a:r>
            <a:r>
              <a:rPr lang="en-US" sz="1800" dirty="0" smtClean="0">
                <a:latin typeface="+mj-lt"/>
                <a:ea typeface="+mj-ea"/>
                <a:cs typeface="+mj-cs"/>
              </a:rPr>
              <a:t> : Has precision, structure, universality. It is unambiguous, clear enough (not too rigorous, will not be concerned with semi-colons, uppercase, lowercase etc.)</a:t>
            </a:r>
          </a:p>
          <a:p>
            <a:endParaRPr lang="en-US" sz="1800" dirty="0" smtClean="0">
              <a:latin typeface="+mj-lt"/>
              <a:ea typeface="+mj-ea"/>
              <a:cs typeface="+mj-cs"/>
            </a:endParaRPr>
          </a:p>
        </p:txBody>
      </p:sp>
      <p:sp>
        <p:nvSpPr>
          <p:cNvPr id="4" name="TextBox 3"/>
          <p:cNvSpPr txBox="1"/>
          <p:nvPr/>
        </p:nvSpPr>
        <p:spPr>
          <a:xfrm>
            <a:off x="5334000" y="2362200"/>
            <a:ext cx="2590800" cy="1754326"/>
          </a:xfrm>
          <a:prstGeom prst="rect">
            <a:avLst/>
          </a:prstGeom>
          <a:noFill/>
        </p:spPr>
        <p:txBody>
          <a:bodyPr wrap="square" rtlCol="0">
            <a:spAutoFit/>
          </a:bodyPr>
          <a:lstStyle/>
          <a:p>
            <a:pPr>
              <a:buNone/>
            </a:pPr>
            <a:r>
              <a:rPr lang="en-US" dirty="0" smtClean="0">
                <a:solidFill>
                  <a:srgbClr val="FF0000"/>
                </a:solidFill>
              </a:rPr>
              <a:t>Analysis</a:t>
            </a:r>
            <a:r>
              <a:rPr lang="en-US" dirty="0" smtClean="0"/>
              <a:t> : </a:t>
            </a:r>
          </a:p>
          <a:p>
            <a:pPr>
              <a:buFont typeface="Arial" pitchFamily="34" charset="0"/>
              <a:buChar char="•"/>
            </a:pPr>
            <a:r>
              <a:rPr lang="en-US" dirty="0" smtClean="0"/>
              <a:t>    Correctness</a:t>
            </a:r>
          </a:p>
          <a:p>
            <a:pPr>
              <a:buFont typeface="Arial" pitchFamily="34" charset="0"/>
              <a:buChar char="•"/>
            </a:pPr>
            <a:r>
              <a:rPr lang="en-US" dirty="0" smtClean="0"/>
              <a:t>    Termination</a:t>
            </a:r>
          </a:p>
          <a:p>
            <a:pPr>
              <a:buFont typeface="Arial" pitchFamily="34" charset="0"/>
              <a:buChar char="•"/>
            </a:pPr>
            <a:r>
              <a:rPr lang="en-US" dirty="0" smtClean="0"/>
              <a:t>    Time analysis</a:t>
            </a:r>
          </a:p>
          <a:p>
            <a:pPr>
              <a:buFont typeface="Arial" pitchFamily="34" charset="0"/>
              <a:buChar char="•"/>
            </a:pPr>
            <a:r>
              <a:rPr lang="en-US" dirty="0" smtClean="0"/>
              <a:t>    Space analysis</a:t>
            </a:r>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3" end="13"/>
                                            </p:txEl>
                                          </p:spTgt>
                                        </p:tgtEl>
                                        <p:attrNameLst>
                                          <p:attrName>style.visibility</p:attrName>
                                        </p:attrNameLst>
                                      </p:cBhvr>
                                      <p:to>
                                        <p:strVal val="visible"/>
                                      </p:to>
                                    </p:set>
                                    <p:animEffect transition="in" filter="blinds(horizontal)">
                                      <p:cBhvr>
                                        <p:cTn id="1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Huffman Codes</a:t>
            </a:r>
            <a:endParaRPr lang="en-SG" dirty="0"/>
          </a:p>
        </p:txBody>
      </p:sp>
      <p:sp>
        <p:nvSpPr>
          <p:cNvPr id="3" name="Content Placeholder 2"/>
          <p:cNvSpPr>
            <a:spLocks noGrp="1"/>
          </p:cNvSpPr>
          <p:nvPr>
            <p:ph idx="1"/>
          </p:nvPr>
        </p:nvSpPr>
        <p:spPr>
          <a:xfrm>
            <a:off x="457200" y="1143000"/>
            <a:ext cx="8229600" cy="5410200"/>
          </a:xfrm>
        </p:spPr>
        <p:txBody>
          <a:bodyPr>
            <a:normAutofit/>
          </a:bodyPr>
          <a:lstStyle/>
          <a:p>
            <a:r>
              <a:rPr lang="en-US" dirty="0" smtClean="0"/>
              <a:t>A Huffman code for characters a</a:t>
            </a:r>
            <a:r>
              <a:rPr lang="en-US" baseline="-25000" dirty="0" smtClean="0"/>
              <a:t>1</a:t>
            </a:r>
            <a:r>
              <a:rPr lang="en-US" dirty="0" smtClean="0"/>
              <a:t>, a</a:t>
            </a:r>
            <a:r>
              <a:rPr lang="en-US" baseline="-25000" dirty="0" smtClean="0"/>
              <a:t>2, </a:t>
            </a:r>
            <a:r>
              <a:rPr lang="en-US" dirty="0" smtClean="0"/>
              <a:t>…, a</a:t>
            </a:r>
            <a:r>
              <a:rPr lang="en-US" baseline="-25000" dirty="0" smtClean="0"/>
              <a:t>n</a:t>
            </a:r>
            <a:r>
              <a:rPr lang="en-US" dirty="0" smtClean="0"/>
              <a:t> is a </a:t>
            </a:r>
            <a:r>
              <a:rPr lang="en-US" dirty="0" smtClean="0">
                <a:solidFill>
                  <a:srgbClr val="FF0000"/>
                </a:solidFill>
              </a:rPr>
              <a:t>prefix-free code </a:t>
            </a:r>
            <a:r>
              <a:rPr lang="en-US" dirty="0" smtClean="0"/>
              <a:t>(or just </a:t>
            </a:r>
            <a:r>
              <a:rPr lang="en-US" dirty="0" smtClean="0">
                <a:solidFill>
                  <a:srgbClr val="FF0000"/>
                </a:solidFill>
              </a:rPr>
              <a:t>prefix code</a:t>
            </a:r>
            <a:r>
              <a:rPr lang="en-US" dirty="0" smtClean="0"/>
              <a:t>) of bits 0 and 1. That is each </a:t>
            </a:r>
            <a:r>
              <a:rPr lang="en-US" dirty="0" err="1" smtClean="0"/>
              <a:t>a</a:t>
            </a:r>
            <a:r>
              <a:rPr lang="en-US" baseline="-25000" dirty="0" err="1" smtClean="0"/>
              <a:t>i</a:t>
            </a:r>
            <a:r>
              <a:rPr lang="en-US" dirty="0" smtClean="0"/>
              <a:t> is represented by a string of 0 and 1.</a:t>
            </a:r>
          </a:p>
          <a:p>
            <a:endParaRPr lang="en-US" dirty="0" smtClean="0"/>
          </a:p>
          <a:p>
            <a:r>
              <a:rPr lang="en-US" dirty="0" smtClean="0"/>
              <a:t>A Huffman code can be represented by a binary tree (Huffman tree) with the leaves being the characters a</a:t>
            </a:r>
            <a:r>
              <a:rPr lang="en-US" baseline="-25000" dirty="0" smtClean="0"/>
              <a:t>1</a:t>
            </a:r>
            <a:r>
              <a:rPr lang="en-US" dirty="0" smtClean="0"/>
              <a:t>, a</a:t>
            </a:r>
            <a:r>
              <a:rPr lang="en-US" baseline="-25000" dirty="0" smtClean="0"/>
              <a:t>2, </a:t>
            </a:r>
            <a:r>
              <a:rPr lang="en-US" dirty="0" smtClean="0"/>
              <a:t>…, a</a:t>
            </a:r>
            <a:r>
              <a:rPr lang="en-US" baseline="-25000" dirty="0" smtClean="0"/>
              <a:t>n</a:t>
            </a:r>
            <a:r>
              <a:rPr lang="en-US" dirty="0" smtClean="0"/>
              <a:t> .</a:t>
            </a:r>
          </a:p>
          <a:p>
            <a:endParaRPr lang="en-US" dirty="0" smtClean="0"/>
          </a:p>
          <a:p>
            <a:r>
              <a:rPr lang="en-US" dirty="0" smtClean="0"/>
              <a:t>Suppose we are given characters a</a:t>
            </a:r>
            <a:r>
              <a:rPr lang="en-US" baseline="-25000" dirty="0" smtClean="0"/>
              <a:t>1</a:t>
            </a:r>
            <a:r>
              <a:rPr lang="en-US" dirty="0" smtClean="0"/>
              <a:t>, a</a:t>
            </a:r>
            <a:r>
              <a:rPr lang="en-US" baseline="-25000" dirty="0" smtClean="0"/>
              <a:t>2, </a:t>
            </a:r>
            <a:r>
              <a:rPr lang="en-US" dirty="0" smtClean="0"/>
              <a:t>…, a</a:t>
            </a:r>
            <a:r>
              <a:rPr lang="en-US" baseline="-25000" dirty="0" smtClean="0"/>
              <a:t>n</a:t>
            </a:r>
            <a:r>
              <a:rPr lang="en-US" dirty="0" smtClean="0"/>
              <a:t>  with frequencies f</a:t>
            </a:r>
            <a:r>
              <a:rPr lang="en-US" baseline="-25000" dirty="0" smtClean="0"/>
              <a:t>1</a:t>
            </a:r>
            <a:r>
              <a:rPr lang="en-US" dirty="0" smtClean="0"/>
              <a:t>, f</a:t>
            </a:r>
            <a:r>
              <a:rPr lang="en-US" baseline="-25000" dirty="0" smtClean="0"/>
              <a:t>2, </a:t>
            </a:r>
            <a:r>
              <a:rPr lang="en-US" dirty="0" smtClean="0"/>
              <a:t>…, f</a:t>
            </a:r>
            <a:r>
              <a:rPr lang="en-US" baseline="-25000" dirty="0" smtClean="0"/>
              <a:t>n</a:t>
            </a:r>
            <a:r>
              <a:rPr lang="en-US" dirty="0" smtClean="0"/>
              <a:t> . Let there be a Huffman tree T with the path-length for character </a:t>
            </a:r>
            <a:r>
              <a:rPr lang="en-US" dirty="0" err="1" smtClean="0"/>
              <a:t>a</a:t>
            </a:r>
            <a:r>
              <a:rPr lang="en-US" baseline="-25000" dirty="0" err="1" smtClean="0"/>
              <a:t>i</a:t>
            </a:r>
            <a:r>
              <a:rPr lang="en-US" baseline="-25000" dirty="0" smtClean="0"/>
              <a:t> </a:t>
            </a:r>
            <a:r>
              <a:rPr lang="en-US" dirty="0" smtClean="0"/>
              <a:t>(from the root) being p</a:t>
            </a:r>
            <a:r>
              <a:rPr lang="en-US" baseline="-25000" dirty="0" smtClean="0"/>
              <a:t>i</a:t>
            </a:r>
            <a:r>
              <a:rPr lang="en-US" dirty="0" smtClean="0"/>
              <a:t> . The weighted path length of T is</a:t>
            </a:r>
          </a:p>
          <a:p>
            <a:pPr lvl="2">
              <a:buNone/>
            </a:pPr>
            <a:r>
              <a:rPr lang="en-US" sz="2000" dirty="0" err="1" smtClean="0"/>
              <a:t>wpl</a:t>
            </a:r>
            <a:r>
              <a:rPr lang="en-US" sz="2000" dirty="0" smtClean="0"/>
              <a:t>(T) = p</a:t>
            </a:r>
            <a:r>
              <a:rPr lang="en-US" sz="2000" baseline="-25000" dirty="0" smtClean="0"/>
              <a:t>1</a:t>
            </a:r>
            <a:r>
              <a:rPr lang="en-US" sz="2000" dirty="0" smtClean="0"/>
              <a:t> f</a:t>
            </a:r>
            <a:r>
              <a:rPr lang="en-US" sz="2000" baseline="-25000" dirty="0" smtClean="0"/>
              <a:t>1</a:t>
            </a:r>
            <a:r>
              <a:rPr lang="en-US" sz="2000" dirty="0" smtClean="0"/>
              <a:t> + p</a:t>
            </a:r>
            <a:r>
              <a:rPr lang="en-US" sz="2000" baseline="-25000" dirty="0" smtClean="0"/>
              <a:t>2 </a:t>
            </a:r>
            <a:r>
              <a:rPr lang="en-US" sz="2000" dirty="0" smtClean="0"/>
              <a:t>f</a:t>
            </a:r>
            <a:r>
              <a:rPr lang="en-US" sz="2000" baseline="-25000" dirty="0" smtClean="0"/>
              <a:t>2 </a:t>
            </a:r>
            <a:r>
              <a:rPr lang="en-US" sz="2000" dirty="0" smtClean="0"/>
              <a:t>+ … + </a:t>
            </a:r>
            <a:r>
              <a:rPr lang="en-US" sz="2000" dirty="0" err="1" smtClean="0"/>
              <a:t>p</a:t>
            </a:r>
            <a:r>
              <a:rPr lang="en-US" sz="2000" baseline="-25000" dirty="0" err="1" smtClean="0"/>
              <a:t>n</a:t>
            </a:r>
            <a:r>
              <a:rPr lang="en-US" sz="2000" baseline="-25000" dirty="0" smtClean="0"/>
              <a:t> </a:t>
            </a:r>
            <a:r>
              <a:rPr lang="en-US" sz="2000" dirty="0" smtClean="0"/>
              <a:t>f</a:t>
            </a:r>
            <a:r>
              <a:rPr lang="en-US" sz="2000" baseline="-25000" dirty="0" smtClean="0"/>
              <a:t>n</a:t>
            </a:r>
            <a:r>
              <a:rPr lang="en-US" sz="2000" dirty="0" smtClean="0"/>
              <a:t>  .</a:t>
            </a:r>
            <a:endParaRPr lang="en-US" sz="2000" baseline="-25000" dirty="0" smtClean="0"/>
          </a:p>
          <a:p>
            <a:endParaRPr lang="en-US" dirty="0" smtClean="0"/>
          </a:p>
          <a:p>
            <a:r>
              <a:rPr lang="en-US" dirty="0" smtClean="0"/>
              <a:t>Optimal Huffman tree T is a tree such that </a:t>
            </a:r>
            <a:r>
              <a:rPr lang="en-US" dirty="0" err="1" smtClean="0"/>
              <a:t>wpl</a:t>
            </a:r>
            <a:r>
              <a:rPr lang="en-US" dirty="0" smtClean="0"/>
              <a:t>(T) is minimum among all Huffman trees.</a:t>
            </a: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linds(horizontal)">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Huffman’s Algorithm</a:t>
            </a:r>
            <a:endParaRPr lang="en-SG" dirty="0"/>
          </a:p>
        </p:txBody>
      </p:sp>
      <p:pic>
        <p:nvPicPr>
          <p:cNvPr id="5" name="Picture 4" descr="TP_tmp.png"/>
          <p:cNvPicPr>
            <a:picLocks noChangeAspect="1"/>
          </p:cNvPicPr>
          <p:nvPr>
            <p:custDataLst>
              <p:tags r:id="rId1"/>
            </p:custDataLst>
          </p:nvPr>
        </p:nvPicPr>
        <p:blipFill>
          <a:blip r:embed="rId3" cstate="print"/>
          <a:stretch>
            <a:fillRect/>
          </a:stretch>
        </p:blipFill>
        <p:spPr bwMode="auto">
          <a:xfrm>
            <a:off x="610380" y="1219200"/>
            <a:ext cx="7227952" cy="4749293"/>
          </a:xfrm>
          <a:prstGeom prst="rect">
            <a:avLst/>
          </a:prstGeom>
          <a:noFill/>
          <a:ln/>
          <a:effectLst/>
        </p:spPr>
      </p:pic>
      <p:sp>
        <p:nvSpPr>
          <p:cNvPr id="13" name="TextBox 12"/>
          <p:cNvSpPr txBox="1"/>
          <p:nvPr/>
        </p:nvSpPr>
        <p:spPr>
          <a:xfrm>
            <a:off x="381000" y="6248400"/>
            <a:ext cx="8534400" cy="369332"/>
          </a:xfrm>
          <a:prstGeom prst="rect">
            <a:avLst/>
          </a:prstGeom>
          <a:noFill/>
        </p:spPr>
        <p:txBody>
          <a:bodyPr wrap="square" rtlCol="0">
            <a:spAutoFit/>
          </a:bodyPr>
          <a:lstStyle/>
          <a:p>
            <a:r>
              <a:rPr lang="en-US" dirty="0" smtClean="0">
                <a:solidFill>
                  <a:srgbClr val="FF0000"/>
                </a:solidFill>
              </a:rPr>
              <a:t>Time</a:t>
            </a:r>
            <a:r>
              <a:rPr lang="en-US" dirty="0" smtClean="0"/>
              <a:t> : Since each operation in the loop can be done in O(log n) total time is O(n log n).</a:t>
            </a: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Proof of correctness</a:t>
            </a:r>
            <a:endParaRPr lang="en-SG" dirty="0"/>
          </a:p>
        </p:txBody>
      </p:sp>
      <p:sp>
        <p:nvSpPr>
          <p:cNvPr id="3" name="Content Placeholder 2"/>
          <p:cNvSpPr>
            <a:spLocks noGrp="1"/>
          </p:cNvSpPr>
          <p:nvPr>
            <p:ph idx="1"/>
          </p:nvPr>
        </p:nvSpPr>
        <p:spPr>
          <a:xfrm>
            <a:off x="457200" y="914400"/>
            <a:ext cx="8458200" cy="5715000"/>
          </a:xfrm>
        </p:spPr>
        <p:txBody>
          <a:bodyPr>
            <a:normAutofit/>
          </a:bodyPr>
          <a:lstStyle/>
          <a:p>
            <a:pPr>
              <a:buNone/>
            </a:pPr>
            <a:r>
              <a:rPr lang="en-US" dirty="0" smtClean="0"/>
              <a:t>Claim-1 : Let f</a:t>
            </a:r>
            <a:r>
              <a:rPr lang="en-US" baseline="-25000" dirty="0" smtClean="0"/>
              <a:t>1</a:t>
            </a:r>
            <a:r>
              <a:rPr lang="en-US" dirty="0" smtClean="0"/>
              <a:t> and f</a:t>
            </a:r>
            <a:r>
              <a:rPr lang="en-US" baseline="-25000" dirty="0" smtClean="0"/>
              <a:t>2</a:t>
            </a:r>
            <a:r>
              <a:rPr lang="en-US" dirty="0" smtClean="0"/>
              <a:t> be two least frequencies in (f</a:t>
            </a:r>
            <a:r>
              <a:rPr lang="en-US" baseline="-25000" dirty="0" smtClean="0"/>
              <a:t>1</a:t>
            </a:r>
            <a:r>
              <a:rPr lang="en-US" dirty="0" smtClean="0"/>
              <a:t>, f</a:t>
            </a:r>
            <a:r>
              <a:rPr lang="en-US" baseline="-25000" dirty="0" smtClean="0"/>
              <a:t>2</a:t>
            </a:r>
            <a:r>
              <a:rPr lang="en-US" dirty="0" smtClean="0"/>
              <a:t>, … , f</a:t>
            </a:r>
            <a:r>
              <a:rPr lang="en-US" baseline="-25000" dirty="0" smtClean="0"/>
              <a:t>n</a:t>
            </a:r>
            <a:r>
              <a:rPr lang="en-US" dirty="0" smtClean="0"/>
              <a:t>). We show there exists an optimal Huffman tree in which f</a:t>
            </a:r>
            <a:r>
              <a:rPr lang="en-US" baseline="-25000" dirty="0" smtClean="0"/>
              <a:t>1</a:t>
            </a:r>
            <a:r>
              <a:rPr lang="en-US" dirty="0" smtClean="0"/>
              <a:t> and f</a:t>
            </a:r>
            <a:r>
              <a:rPr lang="en-US" baseline="-25000" dirty="0" smtClean="0"/>
              <a:t>2</a:t>
            </a:r>
            <a:r>
              <a:rPr lang="en-US" dirty="0" smtClean="0"/>
              <a:t> must be at the lowest level and also be siblings of each other. </a:t>
            </a:r>
          </a:p>
          <a:p>
            <a:pPr>
              <a:buNone/>
            </a:pPr>
            <a:r>
              <a:rPr lang="en-US" dirty="0" smtClean="0"/>
              <a:t>Proof: Let T be an optimal Huffman tree. Let f</a:t>
            </a:r>
            <a:r>
              <a:rPr lang="en-US" baseline="-25000" dirty="0" smtClean="0"/>
              <a:t>1</a:t>
            </a:r>
            <a:r>
              <a:rPr lang="en-US" dirty="0" smtClean="0"/>
              <a:t> not be at the lowest level in T. Let f be at lowest level. Let p</a:t>
            </a:r>
            <a:r>
              <a:rPr lang="en-US" baseline="-25000" dirty="0" smtClean="0"/>
              <a:t>1</a:t>
            </a:r>
            <a:r>
              <a:rPr lang="en-US" dirty="0" smtClean="0"/>
              <a:t> be the path length of f</a:t>
            </a:r>
            <a:r>
              <a:rPr lang="en-US" baseline="-25000" dirty="0" smtClean="0"/>
              <a:t>1</a:t>
            </a:r>
            <a:r>
              <a:rPr lang="en-US" dirty="0" smtClean="0"/>
              <a:t> and let p be the path length of f in T. Then p ≥ p</a:t>
            </a:r>
            <a:r>
              <a:rPr lang="en-US" baseline="-25000" dirty="0" smtClean="0"/>
              <a:t>1</a:t>
            </a:r>
            <a:r>
              <a:rPr lang="en-US" dirty="0" smtClean="0"/>
              <a:t> and f ≥ f</a:t>
            </a:r>
            <a:r>
              <a:rPr lang="en-US" baseline="-25000" dirty="0" smtClean="0"/>
              <a:t>1</a:t>
            </a:r>
            <a:r>
              <a:rPr lang="en-US" dirty="0" smtClean="0"/>
              <a:t>. </a:t>
            </a:r>
          </a:p>
          <a:p>
            <a:pPr>
              <a:buNone/>
            </a:pPr>
            <a:r>
              <a:rPr lang="en-US" dirty="0" smtClean="0"/>
              <a:t>Let T</a:t>
            </a:r>
            <a:r>
              <a:rPr lang="en-US" baseline="-25000" dirty="0" smtClean="0"/>
              <a:t>1</a:t>
            </a:r>
            <a:r>
              <a:rPr lang="en-US" dirty="0" smtClean="0"/>
              <a:t> be a tree such that f and f</a:t>
            </a:r>
            <a:r>
              <a:rPr lang="en-US" baseline="-25000" dirty="0" smtClean="0"/>
              <a:t>1</a:t>
            </a:r>
            <a:r>
              <a:rPr lang="en-US" dirty="0" smtClean="0"/>
              <a:t> are swapped in T. Then </a:t>
            </a:r>
          </a:p>
          <a:p>
            <a:pPr>
              <a:buNone/>
            </a:pPr>
            <a:r>
              <a:rPr lang="en-US" dirty="0" smtClean="0"/>
              <a:t>                       </a:t>
            </a:r>
            <a:r>
              <a:rPr lang="en-US" dirty="0" err="1" smtClean="0"/>
              <a:t>wpl</a:t>
            </a:r>
            <a:r>
              <a:rPr lang="en-US" dirty="0" smtClean="0"/>
              <a:t>(T</a:t>
            </a:r>
            <a:r>
              <a:rPr lang="en-US" baseline="-25000" dirty="0" smtClean="0"/>
              <a:t>1</a:t>
            </a:r>
            <a:r>
              <a:rPr lang="en-US" dirty="0" smtClean="0"/>
              <a:t>) = </a:t>
            </a:r>
            <a:r>
              <a:rPr lang="en-US" dirty="0" err="1" smtClean="0"/>
              <a:t>wpl</a:t>
            </a:r>
            <a:r>
              <a:rPr lang="en-US" dirty="0" smtClean="0"/>
              <a:t>(T) -  </a:t>
            </a:r>
            <a:r>
              <a:rPr lang="en-US" dirty="0" err="1" smtClean="0"/>
              <a:t>pf</a:t>
            </a:r>
            <a:r>
              <a:rPr lang="en-US" dirty="0" smtClean="0"/>
              <a:t> - p</a:t>
            </a:r>
            <a:r>
              <a:rPr lang="en-US" baseline="-25000" dirty="0" smtClean="0"/>
              <a:t>1</a:t>
            </a:r>
            <a:r>
              <a:rPr lang="en-US" dirty="0" smtClean="0"/>
              <a:t>f</a:t>
            </a:r>
            <a:r>
              <a:rPr lang="en-US" baseline="-25000" dirty="0" smtClean="0"/>
              <a:t>1</a:t>
            </a:r>
            <a:r>
              <a:rPr lang="en-US" dirty="0" smtClean="0"/>
              <a:t> + pf</a:t>
            </a:r>
            <a:r>
              <a:rPr lang="en-US" baseline="-25000" dirty="0" smtClean="0"/>
              <a:t>1</a:t>
            </a:r>
            <a:r>
              <a:rPr lang="en-US" dirty="0" smtClean="0"/>
              <a:t> + p</a:t>
            </a:r>
            <a:r>
              <a:rPr lang="en-US" baseline="-25000" dirty="0" smtClean="0"/>
              <a:t>1</a:t>
            </a:r>
            <a:r>
              <a:rPr lang="en-US" dirty="0" smtClean="0"/>
              <a:t>f</a:t>
            </a:r>
          </a:p>
          <a:p>
            <a:pPr>
              <a:buNone/>
            </a:pPr>
            <a:r>
              <a:rPr lang="en-US" dirty="0" smtClean="0"/>
              <a:t>                                     = </a:t>
            </a:r>
            <a:r>
              <a:rPr lang="en-US" dirty="0" err="1" smtClean="0"/>
              <a:t>wpl</a:t>
            </a:r>
            <a:r>
              <a:rPr lang="en-US" dirty="0" smtClean="0"/>
              <a:t>(T) – (p – p</a:t>
            </a:r>
            <a:r>
              <a:rPr lang="en-US" baseline="-25000" dirty="0" smtClean="0"/>
              <a:t>1</a:t>
            </a:r>
            <a:r>
              <a:rPr lang="en-US" dirty="0" smtClean="0"/>
              <a:t>)(f – f</a:t>
            </a:r>
            <a:r>
              <a:rPr lang="en-US" baseline="-25000" dirty="0" smtClean="0"/>
              <a:t>1</a:t>
            </a:r>
            <a:r>
              <a:rPr lang="en-US" dirty="0" smtClean="0"/>
              <a:t>) ≤ </a:t>
            </a:r>
            <a:r>
              <a:rPr lang="en-US" dirty="0" err="1" smtClean="0"/>
              <a:t>wpl</a:t>
            </a:r>
            <a:r>
              <a:rPr lang="en-US" dirty="0" smtClean="0"/>
              <a:t>(T)</a:t>
            </a:r>
          </a:p>
          <a:p>
            <a:pPr>
              <a:buNone/>
            </a:pPr>
            <a:r>
              <a:rPr lang="en-US" dirty="0" smtClean="0"/>
              <a:t>Hence T</a:t>
            </a:r>
            <a:r>
              <a:rPr lang="en-US" baseline="-25000" dirty="0" smtClean="0"/>
              <a:t>1</a:t>
            </a:r>
            <a:r>
              <a:rPr lang="en-US" dirty="0" smtClean="0"/>
              <a:t> is also an optimal Huffman tree.</a:t>
            </a:r>
          </a:p>
          <a:p>
            <a:pPr>
              <a:buNone/>
            </a:pPr>
            <a:endParaRPr lang="en-US" dirty="0" smtClean="0"/>
          </a:p>
          <a:p>
            <a:pPr>
              <a:buNone/>
            </a:pPr>
            <a:r>
              <a:rPr lang="en-US" dirty="0" smtClean="0"/>
              <a:t>Now if f</a:t>
            </a:r>
            <a:r>
              <a:rPr lang="en-US" baseline="-25000" dirty="0" smtClean="0"/>
              <a:t>2</a:t>
            </a:r>
            <a:r>
              <a:rPr lang="en-US" dirty="0" smtClean="0"/>
              <a:t> is not sibling of f</a:t>
            </a:r>
            <a:r>
              <a:rPr lang="en-US" baseline="-25000" dirty="0" smtClean="0"/>
              <a:t>1</a:t>
            </a:r>
            <a:r>
              <a:rPr lang="en-US" dirty="0" smtClean="0"/>
              <a:t> in T</a:t>
            </a:r>
            <a:r>
              <a:rPr lang="en-US" baseline="-25000" dirty="0" smtClean="0"/>
              <a:t>1</a:t>
            </a:r>
            <a:r>
              <a:rPr lang="en-US" dirty="0" smtClean="0"/>
              <a:t>, swap the sibling of f</a:t>
            </a:r>
            <a:r>
              <a:rPr lang="en-US" baseline="-25000" dirty="0" smtClean="0"/>
              <a:t>1</a:t>
            </a:r>
            <a:r>
              <a:rPr lang="en-US" dirty="0" smtClean="0"/>
              <a:t> with f</a:t>
            </a:r>
            <a:r>
              <a:rPr lang="en-US" baseline="-25000" dirty="0" smtClean="0"/>
              <a:t>2</a:t>
            </a:r>
            <a:r>
              <a:rPr lang="en-US" dirty="0" smtClean="0"/>
              <a:t> to get tree T</a:t>
            </a:r>
            <a:r>
              <a:rPr lang="en-US" baseline="-25000" dirty="0" smtClean="0"/>
              <a:t>2</a:t>
            </a:r>
            <a:r>
              <a:rPr lang="en-US" dirty="0" smtClean="0"/>
              <a:t>. By doing previous arguments we can say that T</a:t>
            </a:r>
            <a:r>
              <a:rPr lang="en-US" baseline="-25000" dirty="0" smtClean="0"/>
              <a:t>2</a:t>
            </a:r>
            <a:r>
              <a:rPr lang="en-US" dirty="0" smtClean="0"/>
              <a:t> is also an optimal Huffman tree.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linds(horizontal)">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Proof of Correctness</a:t>
            </a:r>
            <a:endParaRPr lang="en-SG" dirty="0"/>
          </a:p>
        </p:txBody>
      </p:sp>
      <p:sp>
        <p:nvSpPr>
          <p:cNvPr id="3" name="Content Placeholder 2"/>
          <p:cNvSpPr>
            <a:spLocks noGrp="1"/>
          </p:cNvSpPr>
          <p:nvPr>
            <p:ph idx="1"/>
          </p:nvPr>
        </p:nvSpPr>
        <p:spPr>
          <a:xfrm>
            <a:off x="533400" y="1295400"/>
            <a:ext cx="8229600" cy="5029200"/>
          </a:xfrm>
        </p:spPr>
        <p:txBody>
          <a:bodyPr>
            <a:normAutofit fontScale="85000" lnSpcReduction="20000"/>
          </a:bodyPr>
          <a:lstStyle/>
          <a:p>
            <a:pPr>
              <a:buNone/>
            </a:pPr>
            <a:r>
              <a:rPr lang="en-US" dirty="0" smtClean="0"/>
              <a:t>Claim-2 :  Let T</a:t>
            </a:r>
            <a:r>
              <a:rPr lang="en-US" baseline="-25000" dirty="0" smtClean="0"/>
              <a:t>A</a:t>
            </a:r>
            <a:r>
              <a:rPr lang="en-US" dirty="0" smtClean="0"/>
              <a:t> be the tree output by Huffman’s algorithm. T</a:t>
            </a:r>
            <a:r>
              <a:rPr lang="en-US" baseline="-25000" dirty="0" smtClean="0"/>
              <a:t>A</a:t>
            </a:r>
            <a:r>
              <a:rPr lang="en-US" dirty="0" smtClean="0"/>
              <a:t> is an optimal Huffman tree. </a:t>
            </a:r>
          </a:p>
          <a:p>
            <a:pPr>
              <a:buNone/>
            </a:pPr>
            <a:endParaRPr lang="en-US" dirty="0" smtClean="0"/>
          </a:p>
          <a:p>
            <a:pPr>
              <a:buNone/>
            </a:pPr>
            <a:r>
              <a:rPr lang="en-US" dirty="0" smtClean="0"/>
              <a:t>Proof: The proof is by induction on n. </a:t>
            </a:r>
          </a:p>
          <a:p>
            <a:pPr>
              <a:buNone/>
            </a:pPr>
            <a:endParaRPr lang="en-US" dirty="0" smtClean="0"/>
          </a:p>
          <a:p>
            <a:pPr>
              <a:buNone/>
            </a:pPr>
            <a:r>
              <a:rPr lang="en-US" dirty="0" smtClean="0"/>
              <a:t>Base case : n = 2 : Is easily seen since there is only one Huffman tree in this case.</a:t>
            </a:r>
          </a:p>
          <a:p>
            <a:pPr>
              <a:buNone/>
            </a:pPr>
            <a:endParaRPr lang="en-US" dirty="0" smtClean="0"/>
          </a:p>
          <a:p>
            <a:pPr>
              <a:buNone/>
            </a:pPr>
            <a:r>
              <a:rPr lang="en-US" dirty="0" smtClean="0"/>
              <a:t>Let n &gt; 2. Let T</a:t>
            </a:r>
            <a:r>
              <a:rPr lang="en-US" baseline="-25000" dirty="0" smtClean="0"/>
              <a:t>2</a:t>
            </a:r>
            <a:r>
              <a:rPr lang="en-US" dirty="0" smtClean="0"/>
              <a:t> be an optimal Huffman tree as in Claim-1. Consider T</a:t>
            </a:r>
            <a:r>
              <a:rPr lang="en-US" baseline="-25000" dirty="0" smtClean="0"/>
              <a:t>2</a:t>
            </a:r>
            <a:r>
              <a:rPr lang="en-US" dirty="0" smtClean="0"/>
              <a:t>’ with f</a:t>
            </a:r>
            <a:r>
              <a:rPr lang="en-US" baseline="-25000" dirty="0" smtClean="0"/>
              <a:t>1</a:t>
            </a:r>
            <a:r>
              <a:rPr lang="en-US" dirty="0" smtClean="0"/>
              <a:t> and f</a:t>
            </a:r>
            <a:r>
              <a:rPr lang="en-US" baseline="-25000" dirty="0" smtClean="0"/>
              <a:t>2</a:t>
            </a:r>
            <a:r>
              <a:rPr lang="en-US" dirty="0" smtClean="0"/>
              <a:t> deleted in T</a:t>
            </a:r>
            <a:r>
              <a:rPr lang="en-US" baseline="-25000" dirty="0" smtClean="0"/>
              <a:t>2 </a:t>
            </a:r>
            <a:r>
              <a:rPr lang="en-US" dirty="0" smtClean="0"/>
              <a:t>and the parent assigned frequency f</a:t>
            </a:r>
            <a:r>
              <a:rPr lang="en-US" baseline="-25000" dirty="0" smtClean="0"/>
              <a:t>1</a:t>
            </a:r>
            <a:r>
              <a:rPr lang="en-US" dirty="0" smtClean="0"/>
              <a:t> + f</a:t>
            </a:r>
            <a:r>
              <a:rPr lang="en-US" baseline="-25000" dirty="0" smtClean="0"/>
              <a:t>2</a:t>
            </a:r>
            <a:r>
              <a:rPr lang="en-US" dirty="0" smtClean="0"/>
              <a:t>. Note that </a:t>
            </a:r>
          </a:p>
          <a:p>
            <a:pPr>
              <a:buNone/>
            </a:pPr>
            <a:r>
              <a:rPr lang="en-US" dirty="0" err="1" smtClean="0"/>
              <a:t>wpl</a:t>
            </a:r>
            <a:r>
              <a:rPr lang="en-US" dirty="0" smtClean="0"/>
              <a:t>(T</a:t>
            </a:r>
            <a:r>
              <a:rPr lang="en-US" baseline="-25000" dirty="0" smtClean="0"/>
              <a:t>2</a:t>
            </a:r>
            <a:r>
              <a:rPr lang="en-US" dirty="0" smtClean="0"/>
              <a:t>’) = </a:t>
            </a:r>
            <a:r>
              <a:rPr lang="en-US" dirty="0" err="1" smtClean="0"/>
              <a:t>wpl</a:t>
            </a:r>
            <a:r>
              <a:rPr lang="en-US" dirty="0" smtClean="0"/>
              <a:t>(T</a:t>
            </a:r>
            <a:r>
              <a:rPr lang="en-US" baseline="-25000" dirty="0" smtClean="0"/>
              <a:t>2</a:t>
            </a:r>
            <a:r>
              <a:rPr lang="en-US" dirty="0" smtClean="0"/>
              <a:t>) – f</a:t>
            </a:r>
            <a:r>
              <a:rPr lang="en-US" baseline="-25000" dirty="0" smtClean="0"/>
              <a:t>1</a:t>
            </a:r>
            <a:r>
              <a:rPr lang="en-US" dirty="0" smtClean="0"/>
              <a:t> – f</a:t>
            </a:r>
            <a:r>
              <a:rPr lang="en-US" baseline="-25000" dirty="0" smtClean="0"/>
              <a:t>2</a:t>
            </a:r>
            <a:r>
              <a:rPr lang="en-US" dirty="0" smtClean="0"/>
              <a:t>. Hence T</a:t>
            </a:r>
            <a:r>
              <a:rPr lang="en-US" baseline="-25000" dirty="0" smtClean="0"/>
              <a:t>2</a:t>
            </a:r>
            <a:r>
              <a:rPr lang="en-US" dirty="0" smtClean="0"/>
              <a:t>’ must be optimal for (f</a:t>
            </a:r>
            <a:r>
              <a:rPr lang="en-US" baseline="-25000" dirty="0" smtClean="0"/>
              <a:t>1</a:t>
            </a:r>
            <a:r>
              <a:rPr lang="en-US" dirty="0" smtClean="0"/>
              <a:t>+ f</a:t>
            </a:r>
            <a:r>
              <a:rPr lang="en-US" baseline="-25000" dirty="0" smtClean="0"/>
              <a:t>2</a:t>
            </a:r>
            <a:r>
              <a:rPr lang="en-US" dirty="0" smtClean="0"/>
              <a:t>, f</a:t>
            </a:r>
            <a:r>
              <a:rPr lang="en-US" baseline="-25000" dirty="0" smtClean="0"/>
              <a:t>3</a:t>
            </a:r>
            <a:r>
              <a:rPr lang="en-US" dirty="0" smtClean="0"/>
              <a:t>, … , f</a:t>
            </a:r>
            <a:r>
              <a:rPr lang="en-US" baseline="-25000" dirty="0" smtClean="0"/>
              <a:t>n</a:t>
            </a:r>
            <a:r>
              <a:rPr lang="en-US" dirty="0" smtClean="0"/>
              <a:t>). </a:t>
            </a:r>
          </a:p>
          <a:p>
            <a:pPr>
              <a:buNone/>
            </a:pPr>
            <a:endParaRPr lang="en-US" dirty="0" smtClean="0"/>
          </a:p>
          <a:p>
            <a:pPr>
              <a:buNone/>
            </a:pPr>
            <a:r>
              <a:rPr lang="en-US" dirty="0" smtClean="0"/>
              <a:t>Let T</a:t>
            </a:r>
            <a:r>
              <a:rPr lang="en-US" baseline="-25000" dirty="0" smtClean="0"/>
              <a:t>A</a:t>
            </a:r>
            <a:r>
              <a:rPr lang="en-US" dirty="0" smtClean="0"/>
              <a:t>’ be with obtained from  T</a:t>
            </a:r>
            <a:r>
              <a:rPr lang="en-US" baseline="-25000" dirty="0" smtClean="0"/>
              <a:t>A</a:t>
            </a:r>
            <a:r>
              <a:rPr lang="en-US" dirty="0" smtClean="0"/>
              <a:t> with f</a:t>
            </a:r>
            <a:r>
              <a:rPr lang="en-US" baseline="-25000" dirty="0" smtClean="0"/>
              <a:t>1</a:t>
            </a:r>
            <a:r>
              <a:rPr lang="en-US" dirty="0" smtClean="0"/>
              <a:t> and f</a:t>
            </a:r>
            <a:r>
              <a:rPr lang="en-US" baseline="-25000" dirty="0" smtClean="0"/>
              <a:t>2</a:t>
            </a:r>
            <a:r>
              <a:rPr lang="en-US" dirty="0" smtClean="0"/>
              <a:t> deleted and the parent assigned frequency </a:t>
            </a:r>
          </a:p>
          <a:p>
            <a:pPr>
              <a:buNone/>
            </a:pPr>
            <a:r>
              <a:rPr lang="en-US" dirty="0" smtClean="0"/>
              <a:t>f</a:t>
            </a:r>
            <a:r>
              <a:rPr lang="en-US" baseline="-25000" dirty="0" smtClean="0"/>
              <a:t>1</a:t>
            </a:r>
            <a:r>
              <a:rPr lang="en-US" dirty="0" smtClean="0"/>
              <a:t> + f</a:t>
            </a:r>
            <a:r>
              <a:rPr lang="en-US" baseline="-25000" dirty="0" smtClean="0"/>
              <a:t>2</a:t>
            </a:r>
            <a:r>
              <a:rPr lang="en-US" dirty="0" smtClean="0"/>
              <a:t>. Then we have </a:t>
            </a:r>
            <a:r>
              <a:rPr lang="en-US" dirty="0" err="1" smtClean="0"/>
              <a:t>wpl</a:t>
            </a:r>
            <a:r>
              <a:rPr lang="en-US" dirty="0" smtClean="0"/>
              <a:t>(T</a:t>
            </a:r>
            <a:r>
              <a:rPr lang="en-US" baseline="-25000" dirty="0" smtClean="0"/>
              <a:t>A</a:t>
            </a:r>
            <a:r>
              <a:rPr lang="en-US" dirty="0" smtClean="0"/>
              <a:t>’) = </a:t>
            </a:r>
            <a:r>
              <a:rPr lang="en-US" dirty="0" err="1" smtClean="0"/>
              <a:t>wpl</a:t>
            </a:r>
            <a:r>
              <a:rPr lang="en-US" dirty="0" smtClean="0"/>
              <a:t>(T</a:t>
            </a:r>
            <a:r>
              <a:rPr lang="en-US" baseline="-25000" dirty="0" smtClean="0"/>
              <a:t>A</a:t>
            </a:r>
            <a:r>
              <a:rPr lang="en-US" dirty="0" smtClean="0"/>
              <a:t>) – f</a:t>
            </a:r>
            <a:r>
              <a:rPr lang="en-US" baseline="-25000" dirty="0" smtClean="0"/>
              <a:t>1</a:t>
            </a:r>
            <a:r>
              <a:rPr lang="en-US" dirty="0" smtClean="0"/>
              <a:t> – f</a:t>
            </a:r>
            <a:r>
              <a:rPr lang="en-US" baseline="-25000" dirty="0" smtClean="0"/>
              <a:t>2</a:t>
            </a:r>
            <a:r>
              <a:rPr lang="en-US" dirty="0" smtClean="0"/>
              <a:t>. Note that T</a:t>
            </a:r>
            <a:r>
              <a:rPr lang="en-US" baseline="-25000" dirty="0" smtClean="0"/>
              <a:t>A</a:t>
            </a:r>
            <a:r>
              <a:rPr lang="en-US" dirty="0" smtClean="0"/>
              <a:t>’ is the output of the algorithm for frequencies (f</a:t>
            </a:r>
            <a:r>
              <a:rPr lang="en-US" baseline="-25000" dirty="0" smtClean="0"/>
              <a:t>1</a:t>
            </a:r>
            <a:r>
              <a:rPr lang="en-US" dirty="0" smtClean="0"/>
              <a:t>+ f</a:t>
            </a:r>
            <a:r>
              <a:rPr lang="en-US" baseline="-25000" dirty="0" smtClean="0"/>
              <a:t>2</a:t>
            </a:r>
            <a:r>
              <a:rPr lang="en-US" dirty="0" smtClean="0"/>
              <a:t>, f</a:t>
            </a:r>
            <a:r>
              <a:rPr lang="en-US" baseline="-25000" dirty="0" smtClean="0"/>
              <a:t>3</a:t>
            </a:r>
            <a:r>
              <a:rPr lang="en-US" dirty="0" smtClean="0"/>
              <a:t>, … , f</a:t>
            </a:r>
            <a:r>
              <a:rPr lang="en-US" baseline="-25000" dirty="0" smtClean="0"/>
              <a:t>n</a:t>
            </a:r>
            <a:r>
              <a:rPr lang="en-US" dirty="0" smtClean="0"/>
              <a:t>). </a:t>
            </a:r>
          </a:p>
          <a:p>
            <a:pPr>
              <a:buNone/>
            </a:pPr>
            <a:endParaRPr lang="en-US" dirty="0" smtClean="0"/>
          </a:p>
          <a:p>
            <a:pPr>
              <a:buNone/>
            </a:pPr>
            <a:r>
              <a:rPr lang="en-US" dirty="0" smtClean="0"/>
              <a:t>By induction hypothesis for n-1, </a:t>
            </a:r>
            <a:r>
              <a:rPr lang="en-US" dirty="0" err="1" smtClean="0"/>
              <a:t>wpl</a:t>
            </a:r>
            <a:r>
              <a:rPr lang="en-US" dirty="0" smtClean="0"/>
              <a:t>(T</a:t>
            </a:r>
            <a:r>
              <a:rPr lang="en-US" baseline="-25000" dirty="0" smtClean="0"/>
              <a:t>A</a:t>
            </a:r>
            <a:r>
              <a:rPr lang="en-US" dirty="0" smtClean="0"/>
              <a:t>’)  = </a:t>
            </a:r>
            <a:r>
              <a:rPr lang="en-US" dirty="0" err="1" smtClean="0"/>
              <a:t>wpl</a:t>
            </a:r>
            <a:r>
              <a:rPr lang="en-US" dirty="0" smtClean="0"/>
              <a:t>(T</a:t>
            </a:r>
            <a:r>
              <a:rPr lang="en-US" baseline="-25000" dirty="0" smtClean="0"/>
              <a:t>2</a:t>
            </a:r>
            <a:r>
              <a:rPr lang="en-US" dirty="0" smtClean="0"/>
              <a:t>’). Hence</a:t>
            </a:r>
          </a:p>
          <a:p>
            <a:pPr>
              <a:buNone/>
            </a:pPr>
            <a:r>
              <a:rPr lang="en-US" dirty="0" smtClean="0"/>
              <a:t>                        </a:t>
            </a:r>
            <a:r>
              <a:rPr lang="en-US" dirty="0" err="1" smtClean="0"/>
              <a:t>wpl</a:t>
            </a:r>
            <a:r>
              <a:rPr lang="en-US" dirty="0" smtClean="0"/>
              <a:t>(T</a:t>
            </a:r>
            <a:r>
              <a:rPr lang="en-US" baseline="-25000" dirty="0" smtClean="0"/>
              <a:t>A</a:t>
            </a:r>
            <a:r>
              <a:rPr lang="en-US" dirty="0" smtClean="0"/>
              <a:t>) = </a:t>
            </a:r>
            <a:r>
              <a:rPr lang="en-US" dirty="0" err="1" smtClean="0"/>
              <a:t>wpl</a:t>
            </a:r>
            <a:r>
              <a:rPr lang="en-US" dirty="0" smtClean="0"/>
              <a:t>(T</a:t>
            </a:r>
            <a:r>
              <a:rPr lang="en-US" baseline="-25000" dirty="0" smtClean="0"/>
              <a:t>A</a:t>
            </a:r>
            <a:r>
              <a:rPr lang="en-US" dirty="0" smtClean="0"/>
              <a:t>’) + f</a:t>
            </a:r>
            <a:r>
              <a:rPr lang="en-US" baseline="-25000" dirty="0" smtClean="0"/>
              <a:t>1</a:t>
            </a:r>
            <a:r>
              <a:rPr lang="en-US" dirty="0" smtClean="0"/>
              <a:t> + f</a:t>
            </a:r>
            <a:r>
              <a:rPr lang="en-US" baseline="-25000" dirty="0" smtClean="0"/>
              <a:t>2</a:t>
            </a:r>
            <a:r>
              <a:rPr lang="en-US" dirty="0" smtClean="0"/>
              <a:t> = </a:t>
            </a:r>
            <a:r>
              <a:rPr lang="en-US" dirty="0" err="1" smtClean="0"/>
              <a:t>wpl</a:t>
            </a:r>
            <a:r>
              <a:rPr lang="en-US" dirty="0" smtClean="0"/>
              <a:t>(T</a:t>
            </a:r>
            <a:r>
              <a:rPr lang="en-US" baseline="-25000" dirty="0" smtClean="0"/>
              <a:t>2</a:t>
            </a:r>
            <a:r>
              <a:rPr lang="en-US" dirty="0" smtClean="0"/>
              <a:t>’) + f</a:t>
            </a:r>
            <a:r>
              <a:rPr lang="en-US" baseline="-25000" dirty="0" smtClean="0"/>
              <a:t>1</a:t>
            </a:r>
            <a:r>
              <a:rPr lang="en-US" dirty="0" smtClean="0"/>
              <a:t> + f</a:t>
            </a:r>
            <a:r>
              <a:rPr lang="en-US" baseline="-25000" dirty="0" smtClean="0"/>
              <a:t>2</a:t>
            </a:r>
            <a:r>
              <a:rPr lang="en-US" dirty="0" smtClean="0"/>
              <a:t> = </a:t>
            </a:r>
            <a:r>
              <a:rPr lang="en-US" dirty="0" err="1" smtClean="0"/>
              <a:t>wpl</a:t>
            </a:r>
            <a:r>
              <a:rPr lang="en-US" dirty="0" smtClean="0"/>
              <a:t>(T</a:t>
            </a:r>
            <a:r>
              <a:rPr lang="en-US" baseline="-25000" dirty="0" smtClean="0"/>
              <a:t>2</a:t>
            </a:r>
            <a:r>
              <a:rPr lang="en-US" dirty="0" smtClean="0"/>
              <a:t>). </a:t>
            </a:r>
          </a:p>
          <a:p>
            <a:pPr>
              <a:buNone/>
            </a:pPr>
            <a:endParaRPr lang="en-US" dirty="0" smtClean="0"/>
          </a:p>
          <a:p>
            <a:pPr>
              <a:buNone/>
            </a:pPr>
            <a:r>
              <a:rPr lang="en-US" dirty="0" smtClean="0"/>
              <a:t>Hence T</a:t>
            </a:r>
            <a:r>
              <a:rPr lang="en-US" baseline="-25000" dirty="0" smtClean="0"/>
              <a:t>A</a:t>
            </a:r>
            <a:r>
              <a:rPr lang="en-US" dirty="0" smtClean="0"/>
              <a:t> is an optimal Huffman tree.</a:t>
            </a:r>
            <a:endParaRPr lang="en-SG" dirty="0" smtClean="0"/>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blinds(horizontal)">
                                      <p:cBhvr>
                                        <p:cTn id="20" dur="500"/>
                                        <p:tgtEl>
                                          <p:spTgt spid="3">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linds(horizontal)">
                                      <p:cBhvr>
                                        <p:cTn id="25" dur="500"/>
                                        <p:tgtEl>
                                          <p:spTgt spid="3">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animEffect transition="in" filter="blinds(horizontal)">
                                      <p:cBhvr>
                                        <p:cTn id="33" dur="500"/>
                                        <p:tgtEl>
                                          <p:spTgt spid="3">
                                            <p:txEl>
                                              <p:pRg st="12" end="12"/>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blinds(horizontal)">
                                      <p:cBhvr>
                                        <p:cTn id="36" dur="500"/>
                                        <p:tgtEl>
                                          <p:spTgt spid="3">
                                            <p:txEl>
                                              <p:pRg st="13" end="1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animEffect transition="in" filter="blinds(horizontal)">
                                      <p:cBhvr>
                                        <p:cTn id="41"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The Continuous-Knapsack problem</a:t>
            </a:r>
            <a:endParaRPr lang="en-SG" dirty="0"/>
          </a:p>
        </p:txBody>
      </p:sp>
      <p:pic>
        <p:nvPicPr>
          <p:cNvPr id="10" name="Picture 9" descr="TP_tmp.png"/>
          <p:cNvPicPr>
            <a:picLocks noChangeAspect="1"/>
          </p:cNvPicPr>
          <p:nvPr>
            <p:custDataLst>
              <p:tags r:id="rId1"/>
            </p:custDataLst>
          </p:nvPr>
        </p:nvPicPr>
        <p:blipFill>
          <a:blip r:embed="rId4" cstate="print"/>
          <a:stretch>
            <a:fillRect/>
          </a:stretch>
        </p:blipFill>
        <p:spPr bwMode="auto">
          <a:xfrm>
            <a:off x="1143000" y="1219200"/>
            <a:ext cx="2764296" cy="1316332"/>
          </a:xfrm>
          <a:prstGeom prst="rect">
            <a:avLst/>
          </a:prstGeom>
          <a:noFill/>
          <a:ln/>
          <a:effectLst/>
        </p:spPr>
      </p:pic>
      <p:sp>
        <p:nvSpPr>
          <p:cNvPr id="8" name="TextBox 7"/>
          <p:cNvSpPr txBox="1"/>
          <p:nvPr/>
        </p:nvSpPr>
        <p:spPr>
          <a:xfrm>
            <a:off x="2133600" y="3505200"/>
            <a:ext cx="5334000" cy="1923604"/>
          </a:xfrm>
          <a:prstGeom prst="rect">
            <a:avLst/>
          </a:prstGeom>
          <a:noFill/>
        </p:spPr>
        <p:txBody>
          <a:bodyPr wrap="square" rtlCol="0">
            <a:spAutoFit/>
          </a:bodyPr>
          <a:lstStyle/>
          <a:p>
            <a:r>
              <a:rPr lang="en-US" sz="1700" dirty="0" smtClean="0">
                <a:solidFill>
                  <a:srgbClr val="FF0000"/>
                </a:solidFill>
              </a:rPr>
              <a:t>Idea</a:t>
            </a:r>
            <a:r>
              <a:rPr lang="en-US" sz="1700" dirty="0" smtClean="0"/>
              <a:t> of the algorithm for continuous knapsack problem: Greedy approach</a:t>
            </a:r>
          </a:p>
          <a:p>
            <a:endParaRPr lang="en-US" sz="1700" dirty="0" smtClean="0"/>
          </a:p>
          <a:p>
            <a:pPr marL="342900" indent="-342900">
              <a:buFont typeface="+mj-lt"/>
              <a:buAutoNum type="arabicPeriod"/>
            </a:pPr>
            <a:r>
              <a:rPr lang="en-US" sz="1700" dirty="0" smtClean="0"/>
              <a:t>Sort p</a:t>
            </a:r>
            <a:r>
              <a:rPr lang="en-US" sz="1700" baseline="-25000" dirty="0" smtClean="0"/>
              <a:t>i</a:t>
            </a:r>
            <a:r>
              <a:rPr lang="en-US" sz="1700" dirty="0" smtClean="0"/>
              <a:t>/</a:t>
            </a:r>
            <a:r>
              <a:rPr lang="en-US" sz="1700" dirty="0" err="1" smtClean="0"/>
              <a:t>w</a:t>
            </a:r>
            <a:r>
              <a:rPr lang="en-US" sz="1700" baseline="-25000" dirty="0" err="1" smtClean="0"/>
              <a:t>i</a:t>
            </a:r>
            <a:r>
              <a:rPr lang="en-US" sz="1700" dirty="0" smtClean="0"/>
              <a:t> in the non-increasing order.</a:t>
            </a:r>
          </a:p>
          <a:p>
            <a:pPr marL="342900" indent="-342900">
              <a:buFont typeface="+mj-lt"/>
              <a:buAutoNum type="arabicPeriod"/>
            </a:pPr>
            <a:endParaRPr lang="en-US" sz="1700" dirty="0" smtClean="0"/>
          </a:p>
          <a:p>
            <a:pPr marL="342900" indent="-342900">
              <a:buFont typeface="+mj-lt"/>
              <a:buAutoNum type="arabicPeriod"/>
            </a:pPr>
            <a:r>
              <a:rPr lang="en-US" sz="1700" dirty="0" smtClean="0"/>
              <a:t>Include objects in this order till your capacity C is exhausted.</a:t>
            </a:r>
          </a:p>
        </p:txBody>
      </p:sp>
      <p:sp>
        <p:nvSpPr>
          <p:cNvPr id="11" name="TextBox 10"/>
          <p:cNvSpPr txBox="1"/>
          <p:nvPr/>
        </p:nvSpPr>
        <p:spPr>
          <a:xfrm>
            <a:off x="990600" y="2819400"/>
            <a:ext cx="2971800" cy="369332"/>
          </a:xfrm>
          <a:prstGeom prst="rect">
            <a:avLst/>
          </a:prstGeom>
          <a:noFill/>
        </p:spPr>
        <p:txBody>
          <a:bodyPr wrap="square" rtlCol="0">
            <a:spAutoFit/>
          </a:bodyPr>
          <a:lstStyle/>
          <a:p>
            <a:r>
              <a:rPr lang="en-US" dirty="0" smtClean="0"/>
              <a:t>The </a:t>
            </a:r>
            <a:r>
              <a:rPr lang="en-US" dirty="0" smtClean="0">
                <a:solidFill>
                  <a:srgbClr val="FF0000"/>
                </a:solidFill>
              </a:rPr>
              <a:t>0/1 knapsack</a:t>
            </a:r>
            <a:r>
              <a:rPr lang="en-US" dirty="0" smtClean="0"/>
              <a:t> problem</a:t>
            </a:r>
          </a:p>
        </p:txBody>
      </p:sp>
      <p:pic>
        <p:nvPicPr>
          <p:cNvPr id="13" name="Picture 12" descr="TP_tmp.png"/>
          <p:cNvPicPr>
            <a:picLocks noChangeAspect="1"/>
          </p:cNvPicPr>
          <p:nvPr>
            <p:custDataLst>
              <p:tags r:id="rId2"/>
            </p:custDataLst>
          </p:nvPr>
        </p:nvPicPr>
        <p:blipFill>
          <a:blip r:embed="rId5" cstate="print"/>
          <a:stretch>
            <a:fillRect/>
          </a:stretch>
        </p:blipFill>
        <p:spPr bwMode="auto">
          <a:xfrm>
            <a:off x="5268986" y="1143000"/>
            <a:ext cx="2741923" cy="1316335"/>
          </a:xfrm>
          <a:prstGeom prst="rect">
            <a:avLst/>
          </a:prstGeom>
          <a:noFill/>
          <a:ln/>
          <a:effectLst/>
        </p:spPr>
      </p:pic>
      <p:sp>
        <p:nvSpPr>
          <p:cNvPr id="14" name="TextBox 13"/>
          <p:cNvSpPr txBox="1"/>
          <p:nvPr/>
        </p:nvSpPr>
        <p:spPr>
          <a:xfrm>
            <a:off x="5105400" y="2819400"/>
            <a:ext cx="3657600" cy="369332"/>
          </a:xfrm>
          <a:prstGeom prst="rect">
            <a:avLst/>
          </a:prstGeom>
          <a:noFill/>
        </p:spPr>
        <p:txBody>
          <a:bodyPr wrap="square" rtlCol="0">
            <a:spAutoFit/>
          </a:bodyPr>
          <a:lstStyle/>
          <a:p>
            <a:r>
              <a:rPr lang="en-US" dirty="0" smtClean="0"/>
              <a:t>The </a:t>
            </a:r>
            <a:r>
              <a:rPr lang="en-US" dirty="0" smtClean="0">
                <a:solidFill>
                  <a:srgbClr val="FF0000"/>
                </a:solidFill>
              </a:rPr>
              <a:t>continuous knapsack</a:t>
            </a:r>
            <a:r>
              <a:rPr lang="en-US" dirty="0" smtClean="0"/>
              <a:t> problem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blinds(horizontal)">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blinds(horizontal)">
                                      <p:cBhvr>
                                        <p:cTn id="28" dur="500"/>
                                        <p:tgtEl>
                                          <p:spTgt spid="8">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blinds(horizontal)">
                                      <p:cBhvr>
                                        <p:cTn id="3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The Continuous-Knapsack problem</a:t>
            </a:r>
            <a:endParaRPr lang="en-SG" dirty="0"/>
          </a:p>
        </p:txBody>
      </p:sp>
      <p:pic>
        <p:nvPicPr>
          <p:cNvPr id="9" name="Picture 8" descr="TP_tmp.png"/>
          <p:cNvPicPr>
            <a:picLocks noChangeAspect="1"/>
          </p:cNvPicPr>
          <p:nvPr>
            <p:custDataLst>
              <p:tags r:id="rId1"/>
            </p:custDataLst>
          </p:nvPr>
        </p:nvPicPr>
        <p:blipFill>
          <a:blip r:embed="rId4" cstate="print"/>
          <a:stretch>
            <a:fillRect/>
          </a:stretch>
        </p:blipFill>
        <p:spPr bwMode="auto">
          <a:xfrm>
            <a:off x="457180" y="1219200"/>
            <a:ext cx="4421892" cy="5220289"/>
          </a:xfrm>
          <a:prstGeom prst="rect">
            <a:avLst/>
          </a:prstGeom>
          <a:noFill/>
          <a:ln/>
          <a:effectLst/>
        </p:spPr>
      </p:pic>
      <p:sp>
        <p:nvSpPr>
          <p:cNvPr id="10" name="TextBox 9"/>
          <p:cNvSpPr txBox="1"/>
          <p:nvPr/>
        </p:nvSpPr>
        <p:spPr>
          <a:xfrm>
            <a:off x="5638800" y="3657600"/>
            <a:ext cx="2667000" cy="1754326"/>
          </a:xfrm>
          <a:prstGeom prst="rect">
            <a:avLst/>
          </a:prstGeom>
          <a:noFill/>
        </p:spPr>
        <p:txBody>
          <a:bodyPr wrap="square" rtlCol="0">
            <a:spAutoFit/>
          </a:bodyPr>
          <a:lstStyle/>
          <a:p>
            <a:r>
              <a:rPr lang="en-US" dirty="0" smtClean="0">
                <a:solidFill>
                  <a:srgbClr val="FF0000"/>
                </a:solidFill>
              </a:rPr>
              <a:t>Time Analysis:</a:t>
            </a:r>
            <a:r>
              <a:rPr lang="en-US" dirty="0" smtClean="0"/>
              <a:t> </a:t>
            </a:r>
          </a:p>
          <a:p>
            <a:endParaRPr lang="en-US" dirty="0" smtClean="0"/>
          </a:p>
          <a:p>
            <a:r>
              <a:rPr lang="en-US" dirty="0" smtClean="0"/>
              <a:t>While loop runs in time </a:t>
            </a:r>
            <a:r>
              <a:rPr lang="el-GR" dirty="0" smtClean="0"/>
              <a:t>θ</a:t>
            </a:r>
            <a:r>
              <a:rPr lang="en-US" dirty="0" smtClean="0"/>
              <a:t>(n) and sorting takes time </a:t>
            </a:r>
            <a:r>
              <a:rPr lang="el-GR" dirty="0" smtClean="0"/>
              <a:t>θ</a:t>
            </a:r>
            <a:r>
              <a:rPr lang="en-US" dirty="0" smtClean="0"/>
              <a:t>( n log n ), hence overall time is </a:t>
            </a:r>
            <a:r>
              <a:rPr lang="el-GR" dirty="0" smtClean="0"/>
              <a:t>θ</a:t>
            </a:r>
            <a:r>
              <a:rPr lang="en-US" dirty="0" smtClean="0"/>
              <a:t>( n log n ).</a:t>
            </a:r>
            <a:endParaRPr lang="en-SG" dirty="0"/>
          </a:p>
        </p:txBody>
      </p:sp>
      <p:pic>
        <p:nvPicPr>
          <p:cNvPr id="12" name="Picture 11" descr="TP_tmp.png"/>
          <p:cNvPicPr>
            <a:picLocks noChangeAspect="1"/>
          </p:cNvPicPr>
          <p:nvPr>
            <p:custDataLst>
              <p:tags r:id="rId2"/>
            </p:custDataLst>
          </p:nvPr>
        </p:nvPicPr>
        <p:blipFill>
          <a:blip r:embed="rId5" cstate="print"/>
          <a:stretch>
            <a:fillRect/>
          </a:stretch>
        </p:blipFill>
        <p:spPr bwMode="auto">
          <a:xfrm>
            <a:off x="5562600" y="1371600"/>
            <a:ext cx="2741923" cy="131633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Correctness</a:t>
            </a:r>
            <a:endParaRPr lang="en-SG" dirty="0"/>
          </a:p>
        </p:txBody>
      </p:sp>
      <p:pic>
        <p:nvPicPr>
          <p:cNvPr id="13" name="Picture 12" descr="TP_tmp.png"/>
          <p:cNvPicPr>
            <a:picLocks noChangeAspect="1"/>
          </p:cNvPicPr>
          <p:nvPr>
            <p:custDataLst>
              <p:tags r:id="rId1"/>
            </p:custDataLst>
          </p:nvPr>
        </p:nvPicPr>
        <p:blipFill>
          <a:blip r:embed="rId5" cstate="print"/>
          <a:stretch>
            <a:fillRect/>
          </a:stretch>
        </p:blipFill>
        <p:spPr bwMode="auto">
          <a:xfrm>
            <a:off x="838200" y="1066800"/>
            <a:ext cx="6549223" cy="2148364"/>
          </a:xfrm>
          <a:prstGeom prst="rect">
            <a:avLst/>
          </a:prstGeom>
          <a:noFill/>
          <a:ln/>
          <a:effectLst/>
        </p:spPr>
      </p:pic>
      <p:pic>
        <p:nvPicPr>
          <p:cNvPr id="12" name="Picture 11" descr="TP_tmp.png"/>
          <p:cNvPicPr>
            <a:picLocks noChangeAspect="1"/>
          </p:cNvPicPr>
          <p:nvPr>
            <p:custDataLst>
              <p:tags r:id="rId2"/>
            </p:custDataLst>
          </p:nvPr>
        </p:nvPicPr>
        <p:blipFill>
          <a:blip r:embed="rId6" cstate="print"/>
          <a:stretch>
            <a:fillRect/>
          </a:stretch>
        </p:blipFill>
        <p:spPr>
          <a:xfrm>
            <a:off x="838200" y="3429000"/>
            <a:ext cx="4787651" cy="2563911"/>
          </a:xfrm>
          <a:prstGeom prst="rect">
            <a:avLst/>
          </a:prstGeom>
        </p:spPr>
      </p:pic>
      <p:pic>
        <p:nvPicPr>
          <p:cNvPr id="16" name="Picture 15" descr="TP_tmp.png"/>
          <p:cNvPicPr>
            <a:picLocks noChangeAspect="1"/>
          </p:cNvPicPr>
          <p:nvPr>
            <p:custDataLst>
              <p:tags r:id="rId3"/>
            </p:custDataLst>
          </p:nvPr>
        </p:nvPicPr>
        <p:blipFill>
          <a:blip r:embed="rId7" cstate="print"/>
          <a:stretch>
            <a:fillRect/>
          </a:stretch>
        </p:blipFill>
        <p:spPr bwMode="auto">
          <a:xfrm>
            <a:off x="2209800" y="6324600"/>
            <a:ext cx="2569469" cy="261257"/>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Correctness</a:t>
            </a:r>
            <a:endParaRPr lang="en-SG" dirty="0"/>
          </a:p>
        </p:txBody>
      </p:sp>
      <p:pic>
        <p:nvPicPr>
          <p:cNvPr id="14" name="Picture 13" descr="TP_tmp.png"/>
          <p:cNvPicPr>
            <a:picLocks noChangeAspect="1"/>
          </p:cNvPicPr>
          <p:nvPr>
            <p:custDataLst>
              <p:tags r:id="rId1"/>
            </p:custDataLst>
          </p:nvPr>
        </p:nvPicPr>
        <p:blipFill>
          <a:blip r:embed="rId5" cstate="print"/>
          <a:stretch>
            <a:fillRect/>
          </a:stretch>
        </p:blipFill>
        <p:spPr bwMode="auto">
          <a:xfrm>
            <a:off x="914397" y="1219201"/>
            <a:ext cx="2590803" cy="758284"/>
          </a:xfrm>
          <a:prstGeom prst="rect">
            <a:avLst/>
          </a:prstGeom>
          <a:noFill/>
          <a:ln/>
          <a:effectLst/>
        </p:spPr>
      </p:pic>
      <p:pic>
        <p:nvPicPr>
          <p:cNvPr id="16" name="Picture 15" descr="TP_tmp.png"/>
          <p:cNvPicPr>
            <a:picLocks noChangeAspect="1"/>
          </p:cNvPicPr>
          <p:nvPr>
            <p:custDataLst>
              <p:tags r:id="rId2"/>
            </p:custDataLst>
          </p:nvPr>
        </p:nvPicPr>
        <p:blipFill>
          <a:blip r:embed="rId6" cstate="print"/>
          <a:stretch>
            <a:fillRect/>
          </a:stretch>
        </p:blipFill>
        <p:spPr bwMode="auto">
          <a:xfrm>
            <a:off x="533400" y="2438400"/>
            <a:ext cx="7162832" cy="4027380"/>
          </a:xfrm>
          <a:prstGeom prst="rect">
            <a:avLst/>
          </a:prstGeom>
          <a:noFill/>
          <a:ln/>
          <a:effectLst/>
        </p:spPr>
      </p:pic>
      <p:pic>
        <p:nvPicPr>
          <p:cNvPr id="11" name="Picture 10" descr="TP_tmp.png"/>
          <p:cNvPicPr>
            <a:picLocks noChangeAspect="1"/>
          </p:cNvPicPr>
          <p:nvPr>
            <p:custDataLst>
              <p:tags r:id="rId3"/>
            </p:custDataLst>
          </p:nvPr>
        </p:nvPicPr>
        <p:blipFill>
          <a:blip r:embed="rId7" cstate="print"/>
          <a:stretch>
            <a:fillRect/>
          </a:stretch>
        </p:blipFill>
        <p:spPr bwMode="auto">
          <a:xfrm>
            <a:off x="5715000" y="1066801"/>
            <a:ext cx="2362200" cy="1134038"/>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in real life ?</a:t>
            </a:r>
            <a:endParaRPr lang="en-SG" dirty="0"/>
          </a:p>
        </p:txBody>
      </p:sp>
      <p:sp>
        <p:nvSpPr>
          <p:cNvPr id="3" name="Content Placeholder 2"/>
          <p:cNvSpPr>
            <a:spLocks noGrp="1"/>
          </p:cNvSpPr>
          <p:nvPr>
            <p:ph idx="1"/>
          </p:nvPr>
        </p:nvSpPr>
        <p:spPr/>
        <p:txBody>
          <a:bodyPr/>
          <a:lstStyle/>
          <a:p>
            <a:r>
              <a:rPr lang="en-SG" dirty="0" err="1" smtClean="0"/>
              <a:t>Dijkstra</a:t>
            </a:r>
            <a:r>
              <a:rPr lang="en-SG" dirty="0" smtClean="0"/>
              <a:t> shortest path algorithm for </a:t>
            </a:r>
            <a:r>
              <a:rPr lang="en-SG" dirty="0" err="1" smtClean="0"/>
              <a:t>google</a:t>
            </a:r>
            <a:r>
              <a:rPr lang="en-SG" dirty="0" smtClean="0"/>
              <a:t> maps.</a:t>
            </a:r>
          </a:p>
          <a:p>
            <a:endParaRPr lang="en-SG" dirty="0" smtClean="0"/>
          </a:p>
          <a:p>
            <a:r>
              <a:rPr lang="en-SG" dirty="0" smtClean="0"/>
              <a:t>Sorting for library, dictionary</a:t>
            </a:r>
          </a:p>
          <a:p>
            <a:endParaRPr lang="en-SG" dirty="0" smtClean="0"/>
          </a:p>
          <a:p>
            <a:r>
              <a:rPr lang="en-SG" dirty="0" smtClean="0"/>
              <a:t>Searching for internet websites</a:t>
            </a:r>
            <a:endParaRPr lang="en-SG"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362200"/>
            <a:ext cx="8229600" cy="1143000"/>
          </a:xfrm>
        </p:spPr>
        <p:txBody>
          <a:bodyPr/>
          <a:lstStyle/>
          <a:p>
            <a:r>
              <a:rPr lang="en-US" dirty="0" smtClean="0"/>
              <a:t>Dynamic Programming</a:t>
            </a:r>
            <a:endParaRPr lang="en-SG"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Pseudocode</a:t>
            </a:r>
            <a:r>
              <a:rPr lang="en-US" dirty="0" smtClean="0">
                <a:solidFill>
                  <a:srgbClr val="FF0000"/>
                </a:solidFill>
              </a:rPr>
              <a:t> - Example</a:t>
            </a:r>
            <a:endParaRPr lang="en-SG" dirty="0">
              <a:solidFill>
                <a:srgbClr val="FF0000"/>
              </a:solidFill>
            </a:endParaRPr>
          </a:p>
        </p:txBody>
      </p:sp>
      <p:pic>
        <p:nvPicPr>
          <p:cNvPr id="16" name="Picture 15" descr="TP_tmp.png"/>
          <p:cNvPicPr>
            <a:picLocks noChangeAspect="1"/>
          </p:cNvPicPr>
          <p:nvPr>
            <p:custDataLst>
              <p:tags r:id="rId1"/>
            </p:custDataLst>
          </p:nvPr>
        </p:nvPicPr>
        <p:blipFill>
          <a:blip r:embed="rId3" cstate="print"/>
          <a:stretch>
            <a:fillRect/>
          </a:stretch>
        </p:blipFill>
        <p:spPr bwMode="auto">
          <a:xfrm>
            <a:off x="990600" y="2057399"/>
            <a:ext cx="3352800" cy="4053649"/>
          </a:xfrm>
          <a:prstGeom prst="rect">
            <a:avLst/>
          </a:prstGeom>
          <a:noFill/>
          <a:ln/>
          <a:effectLst/>
        </p:spPr>
      </p:pic>
      <p:sp>
        <p:nvSpPr>
          <p:cNvPr id="9" name="TextBox 8"/>
          <p:cNvSpPr txBox="1"/>
          <p:nvPr/>
        </p:nvSpPr>
        <p:spPr>
          <a:xfrm>
            <a:off x="914400" y="1295400"/>
            <a:ext cx="3886200" cy="646331"/>
          </a:xfrm>
          <a:prstGeom prst="rect">
            <a:avLst/>
          </a:prstGeom>
          <a:noFill/>
        </p:spPr>
        <p:txBody>
          <a:bodyPr wrap="square" rtlCol="0">
            <a:spAutoFit/>
          </a:bodyPr>
          <a:lstStyle/>
          <a:p>
            <a:r>
              <a:rPr lang="en-US" dirty="0" smtClean="0"/>
              <a:t>Algorithm for finding maximum element in an array</a:t>
            </a:r>
            <a:endParaRPr lang="en-SG" dirty="0"/>
          </a:p>
        </p:txBody>
      </p:sp>
      <p:sp>
        <p:nvSpPr>
          <p:cNvPr id="17" name="TextBox 16"/>
          <p:cNvSpPr txBox="1"/>
          <p:nvPr/>
        </p:nvSpPr>
        <p:spPr>
          <a:xfrm>
            <a:off x="5105400" y="1371600"/>
            <a:ext cx="3048000" cy="4801314"/>
          </a:xfrm>
          <a:prstGeom prst="rect">
            <a:avLst/>
          </a:prstGeom>
          <a:noFill/>
        </p:spPr>
        <p:txBody>
          <a:bodyPr wrap="square" rtlCol="0">
            <a:spAutoFit/>
          </a:bodyPr>
          <a:lstStyle/>
          <a:p>
            <a:r>
              <a:rPr lang="en-US" dirty="0" smtClean="0"/>
              <a:t>-----------------------------------------</a:t>
            </a:r>
          </a:p>
          <a:p>
            <a:r>
              <a:rPr lang="en-US" dirty="0" smtClean="0"/>
              <a:t>if (condition) </a:t>
            </a:r>
          </a:p>
          <a:p>
            <a:r>
              <a:rPr lang="en-US" dirty="0" smtClean="0"/>
              <a:t>	action 1</a:t>
            </a:r>
          </a:p>
          <a:p>
            <a:r>
              <a:rPr lang="en-US" dirty="0" smtClean="0"/>
              <a:t>else </a:t>
            </a:r>
          </a:p>
          <a:p>
            <a:r>
              <a:rPr lang="en-US" dirty="0" smtClean="0"/>
              <a:t>	action 2</a:t>
            </a:r>
          </a:p>
          <a:p>
            <a:r>
              <a:rPr lang="en-US" dirty="0" smtClean="0"/>
              <a:t>-----------------------------------------</a:t>
            </a:r>
          </a:p>
          <a:p>
            <a:r>
              <a:rPr lang="en-US" dirty="0" smtClean="0"/>
              <a:t>do </a:t>
            </a:r>
          </a:p>
          <a:p>
            <a:r>
              <a:rPr lang="en-US" dirty="0" smtClean="0"/>
              <a:t>{</a:t>
            </a:r>
          </a:p>
          <a:p>
            <a:r>
              <a:rPr lang="en-US" dirty="0" smtClean="0"/>
              <a:t>	action</a:t>
            </a:r>
          </a:p>
          <a:p>
            <a:r>
              <a:rPr lang="en-US" dirty="0" smtClean="0"/>
              <a:t>} while (condition)</a:t>
            </a:r>
          </a:p>
          <a:p>
            <a:r>
              <a:rPr lang="en-US" dirty="0" smtClean="0"/>
              <a:t> ----------------------------------------</a:t>
            </a:r>
          </a:p>
          <a:p>
            <a:r>
              <a:rPr lang="en-US" dirty="0" smtClean="0"/>
              <a:t>for </a:t>
            </a:r>
            <a:r>
              <a:rPr lang="en-US" dirty="0" err="1" smtClean="0"/>
              <a:t>var</a:t>
            </a:r>
            <a:r>
              <a:rPr lang="en-US" dirty="0" smtClean="0"/>
              <a:t> = init to limit</a:t>
            </a:r>
          </a:p>
          <a:p>
            <a:r>
              <a:rPr lang="en-US" dirty="0" smtClean="0"/>
              <a:t>	action </a:t>
            </a:r>
          </a:p>
          <a:p>
            <a:r>
              <a:rPr lang="en-US" dirty="0" smtClean="0"/>
              <a:t>-----------------------------------------</a:t>
            </a:r>
          </a:p>
          <a:p>
            <a:r>
              <a:rPr lang="en-US" dirty="0" smtClean="0"/>
              <a:t>for </a:t>
            </a:r>
            <a:r>
              <a:rPr lang="en-US" dirty="0" err="1" smtClean="0"/>
              <a:t>var</a:t>
            </a:r>
            <a:r>
              <a:rPr lang="en-US" dirty="0" smtClean="0"/>
              <a:t> = init </a:t>
            </a:r>
            <a:r>
              <a:rPr lang="en-US" dirty="0" err="1" smtClean="0"/>
              <a:t>downto</a:t>
            </a:r>
            <a:r>
              <a:rPr lang="en-US" dirty="0" smtClean="0"/>
              <a:t> limit</a:t>
            </a:r>
          </a:p>
          <a:p>
            <a:r>
              <a:rPr lang="en-US" dirty="0" smtClean="0"/>
              <a:t>	action</a:t>
            </a:r>
          </a:p>
          <a:p>
            <a:r>
              <a:rPr lang="en-US" dirty="0" smtClean="0"/>
              <a:t>-----------------------------------------</a:t>
            </a: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of dynamic programming</a:t>
            </a:r>
            <a:endParaRPr lang="en-SG" dirty="0"/>
          </a:p>
        </p:txBody>
      </p:sp>
      <p:sp>
        <p:nvSpPr>
          <p:cNvPr id="3" name="Content Placeholder 2"/>
          <p:cNvSpPr>
            <a:spLocks noGrp="1"/>
          </p:cNvSpPr>
          <p:nvPr>
            <p:ph idx="1"/>
          </p:nvPr>
        </p:nvSpPr>
        <p:spPr/>
        <p:txBody>
          <a:bodyPr/>
          <a:lstStyle/>
          <a:p>
            <a:r>
              <a:rPr lang="en-US" dirty="0" smtClean="0"/>
              <a:t>In order to solve the big problem solve sub-problems first.</a:t>
            </a:r>
          </a:p>
          <a:p>
            <a:r>
              <a:rPr lang="en-US" dirty="0" smtClean="0"/>
              <a:t>The difference with Divide-and-Conquer is that in this case it is not clear which sub-problems should be solved.</a:t>
            </a:r>
          </a:p>
          <a:p>
            <a:r>
              <a:rPr lang="en-US" dirty="0" smtClean="0"/>
              <a:t>Therefore in dynamic programming all sub-problems that might be needed are solved.</a:t>
            </a:r>
          </a:p>
          <a:p>
            <a:r>
              <a:rPr lang="en-US" dirty="0" smtClean="0"/>
              <a:t>First the simplest sub-problems are solved and then the more complex ones are solved, all the way up to the original problem.</a:t>
            </a:r>
          </a:p>
          <a:p>
            <a:r>
              <a:rPr lang="en-US" dirty="0" smtClean="0"/>
              <a:t>The results of the sub-problems are stored in a table and used later whenever needed.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Computing Fibonacci Numbers</a:t>
            </a:r>
            <a:endParaRPr lang="en-SG" dirty="0"/>
          </a:p>
        </p:txBody>
      </p:sp>
      <p:pic>
        <p:nvPicPr>
          <p:cNvPr id="12" name="Picture 11" descr="TP_tmp.png"/>
          <p:cNvPicPr>
            <a:picLocks noChangeAspect="1"/>
          </p:cNvPicPr>
          <p:nvPr>
            <p:custDataLst>
              <p:tags r:id="rId1"/>
            </p:custDataLst>
          </p:nvPr>
        </p:nvPicPr>
        <p:blipFill>
          <a:blip r:embed="rId5" cstate="print"/>
          <a:stretch>
            <a:fillRect/>
          </a:stretch>
        </p:blipFill>
        <p:spPr bwMode="auto">
          <a:xfrm>
            <a:off x="609361" y="1676400"/>
            <a:ext cx="3124440" cy="2801265"/>
          </a:xfrm>
          <a:prstGeom prst="rect">
            <a:avLst/>
          </a:prstGeom>
          <a:noFill/>
          <a:ln/>
          <a:effectLst/>
        </p:spPr>
      </p:pic>
      <p:pic>
        <p:nvPicPr>
          <p:cNvPr id="8" name="Picture 7" descr="TP_tmp.png"/>
          <p:cNvPicPr>
            <a:picLocks noChangeAspect="1"/>
          </p:cNvPicPr>
          <p:nvPr>
            <p:custDataLst>
              <p:tags r:id="rId2"/>
            </p:custDataLst>
          </p:nvPr>
        </p:nvPicPr>
        <p:blipFill>
          <a:blip r:embed="rId6" cstate="print"/>
          <a:stretch>
            <a:fillRect/>
          </a:stretch>
        </p:blipFill>
        <p:spPr bwMode="auto">
          <a:xfrm>
            <a:off x="2234942" y="1066800"/>
            <a:ext cx="3835924" cy="254509"/>
          </a:xfrm>
          <a:prstGeom prst="rect">
            <a:avLst/>
          </a:prstGeom>
          <a:noFill/>
          <a:ln/>
          <a:effectLst/>
        </p:spPr>
      </p:pic>
      <p:sp>
        <p:nvSpPr>
          <p:cNvPr id="10" name="TextBox 9"/>
          <p:cNvSpPr txBox="1"/>
          <p:nvPr/>
        </p:nvSpPr>
        <p:spPr>
          <a:xfrm>
            <a:off x="533400" y="4876800"/>
            <a:ext cx="3657600" cy="1200329"/>
          </a:xfrm>
          <a:prstGeom prst="rect">
            <a:avLst/>
          </a:prstGeom>
          <a:noFill/>
        </p:spPr>
        <p:txBody>
          <a:bodyPr wrap="square" rtlCol="0">
            <a:spAutoFit/>
          </a:bodyPr>
          <a:lstStyle/>
          <a:p>
            <a:r>
              <a:rPr lang="en-US" dirty="0" smtClean="0"/>
              <a:t>Very inefficient. f</a:t>
            </a:r>
            <a:r>
              <a:rPr lang="en-US" baseline="-25000" dirty="0" smtClean="0"/>
              <a:t>1</a:t>
            </a:r>
            <a:r>
              <a:rPr lang="en-US" dirty="0" smtClean="0"/>
              <a:t> , f</a:t>
            </a:r>
            <a:r>
              <a:rPr lang="en-US" baseline="-25000" dirty="0" smtClean="0"/>
              <a:t>2</a:t>
            </a:r>
            <a:r>
              <a:rPr lang="en-US" dirty="0" smtClean="0"/>
              <a:t>, f</a:t>
            </a:r>
            <a:r>
              <a:rPr lang="en-US" baseline="-25000" dirty="0" smtClean="0"/>
              <a:t>3</a:t>
            </a:r>
            <a:r>
              <a:rPr lang="en-US" dirty="0" smtClean="0"/>
              <a:t> etc. are calculated exponentially many times.</a:t>
            </a:r>
          </a:p>
          <a:p>
            <a:endParaRPr lang="en-US" dirty="0" smtClean="0"/>
          </a:p>
          <a:p>
            <a:r>
              <a:rPr lang="en-US" dirty="0" smtClean="0">
                <a:solidFill>
                  <a:srgbClr val="FF0000"/>
                </a:solidFill>
              </a:rPr>
              <a:t>Time </a:t>
            </a:r>
            <a:r>
              <a:rPr lang="en-US" dirty="0" smtClean="0"/>
              <a:t>: </a:t>
            </a:r>
            <a:r>
              <a:rPr lang="el-GR" dirty="0" smtClean="0"/>
              <a:t>θ</a:t>
            </a:r>
            <a:r>
              <a:rPr lang="en-US" dirty="0" smtClean="0"/>
              <a:t>(2</a:t>
            </a:r>
            <a:r>
              <a:rPr lang="en-US" baseline="30000" dirty="0" smtClean="0"/>
              <a:t>n</a:t>
            </a:r>
            <a:r>
              <a:rPr lang="en-US" dirty="0" smtClean="0"/>
              <a:t>) </a:t>
            </a:r>
            <a:endParaRPr lang="en-SG" dirty="0"/>
          </a:p>
        </p:txBody>
      </p:sp>
      <p:pic>
        <p:nvPicPr>
          <p:cNvPr id="14" name="Picture 13" descr="TP_tmp.png"/>
          <p:cNvPicPr>
            <a:picLocks noChangeAspect="1"/>
          </p:cNvPicPr>
          <p:nvPr>
            <p:custDataLst>
              <p:tags r:id="rId3"/>
            </p:custDataLst>
          </p:nvPr>
        </p:nvPicPr>
        <p:blipFill>
          <a:blip r:embed="rId7" cstate="print"/>
          <a:stretch>
            <a:fillRect/>
          </a:stretch>
        </p:blipFill>
        <p:spPr bwMode="auto">
          <a:xfrm>
            <a:off x="5230237" y="1676400"/>
            <a:ext cx="2503825" cy="3352800"/>
          </a:xfrm>
          <a:prstGeom prst="rect">
            <a:avLst/>
          </a:prstGeom>
          <a:noFill/>
          <a:ln/>
          <a:effectLst/>
        </p:spPr>
      </p:pic>
      <p:sp>
        <p:nvSpPr>
          <p:cNvPr id="15" name="TextBox 14"/>
          <p:cNvSpPr txBox="1"/>
          <p:nvPr/>
        </p:nvSpPr>
        <p:spPr>
          <a:xfrm>
            <a:off x="5029200" y="5410200"/>
            <a:ext cx="3810000" cy="1200329"/>
          </a:xfrm>
          <a:prstGeom prst="rect">
            <a:avLst/>
          </a:prstGeom>
          <a:noFill/>
        </p:spPr>
        <p:txBody>
          <a:bodyPr wrap="square" rtlCol="0">
            <a:spAutoFit/>
          </a:bodyPr>
          <a:lstStyle/>
          <a:p>
            <a:r>
              <a:rPr lang="en-US" dirty="0" smtClean="0">
                <a:solidFill>
                  <a:srgbClr val="FF0000"/>
                </a:solidFill>
              </a:rPr>
              <a:t>Efficient  </a:t>
            </a:r>
            <a:r>
              <a:rPr lang="en-US" dirty="0" smtClean="0"/>
              <a:t>: Time is </a:t>
            </a:r>
            <a:r>
              <a:rPr lang="el-GR" dirty="0" smtClean="0"/>
              <a:t>θ</a:t>
            </a:r>
            <a:r>
              <a:rPr lang="en-US" dirty="0" smtClean="0"/>
              <a:t>(n)</a:t>
            </a:r>
          </a:p>
          <a:p>
            <a:endParaRPr lang="en-US" dirty="0" smtClean="0"/>
          </a:p>
          <a:p>
            <a:r>
              <a:rPr lang="en-US" dirty="0" smtClean="0"/>
              <a:t>This is an example of a dynamic program.</a:t>
            </a: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Memorized recursive algorithm</a:t>
            </a:r>
            <a:endParaRPr lang="en-SG" dirty="0"/>
          </a:p>
        </p:txBody>
      </p:sp>
      <p:pic>
        <p:nvPicPr>
          <p:cNvPr id="6" name="Picture 5" descr="TP_tmp.png"/>
          <p:cNvPicPr>
            <a:picLocks noChangeAspect="1"/>
          </p:cNvPicPr>
          <p:nvPr>
            <p:custDataLst>
              <p:tags r:id="rId1"/>
            </p:custDataLst>
          </p:nvPr>
        </p:nvPicPr>
        <p:blipFill>
          <a:blip r:embed="rId4" cstate="print"/>
          <a:stretch>
            <a:fillRect/>
          </a:stretch>
        </p:blipFill>
        <p:spPr bwMode="auto">
          <a:xfrm>
            <a:off x="685800" y="1143000"/>
            <a:ext cx="4267200" cy="1277692"/>
          </a:xfrm>
          <a:prstGeom prst="rect">
            <a:avLst/>
          </a:prstGeom>
          <a:noFill/>
          <a:ln/>
          <a:effectLst/>
        </p:spPr>
      </p:pic>
      <p:pic>
        <p:nvPicPr>
          <p:cNvPr id="10" name="Picture 9" descr="TP_tmp.png"/>
          <p:cNvPicPr>
            <a:picLocks noChangeAspect="1"/>
          </p:cNvPicPr>
          <p:nvPr>
            <p:custDataLst>
              <p:tags r:id="rId2"/>
            </p:custDataLst>
          </p:nvPr>
        </p:nvPicPr>
        <p:blipFill>
          <a:blip r:embed="rId5" cstate="print"/>
          <a:stretch>
            <a:fillRect/>
          </a:stretch>
        </p:blipFill>
        <p:spPr bwMode="auto">
          <a:xfrm>
            <a:off x="685800" y="2743200"/>
            <a:ext cx="5411096" cy="3636751"/>
          </a:xfrm>
          <a:prstGeom prst="rect">
            <a:avLst/>
          </a:prstGeom>
          <a:noFill/>
          <a:ln/>
          <a:effectLst/>
        </p:spPr>
      </p:pic>
      <p:sp>
        <p:nvSpPr>
          <p:cNvPr id="11" name="TextBox 10"/>
          <p:cNvSpPr txBox="1"/>
          <p:nvPr/>
        </p:nvSpPr>
        <p:spPr>
          <a:xfrm>
            <a:off x="6248400" y="3429000"/>
            <a:ext cx="1447800" cy="369332"/>
          </a:xfrm>
          <a:prstGeom prst="rect">
            <a:avLst/>
          </a:prstGeom>
          <a:noFill/>
        </p:spPr>
        <p:txBody>
          <a:bodyPr wrap="square" rtlCol="0">
            <a:spAutoFit/>
          </a:bodyPr>
          <a:lstStyle/>
          <a:p>
            <a:r>
              <a:rPr lang="en-US" dirty="0" smtClean="0">
                <a:solidFill>
                  <a:srgbClr val="FF0000"/>
                </a:solidFill>
              </a:rPr>
              <a:t>Time </a:t>
            </a:r>
            <a:r>
              <a:rPr lang="en-US" dirty="0" smtClean="0"/>
              <a:t>: </a:t>
            </a:r>
            <a:r>
              <a:rPr lang="el-GR" dirty="0" smtClean="0"/>
              <a:t>θ</a:t>
            </a:r>
            <a:r>
              <a:rPr lang="en-US" dirty="0" smtClean="0"/>
              <a:t>(n)</a:t>
            </a: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Coin-changing revisited</a:t>
            </a:r>
            <a:endParaRPr lang="en-SG" dirty="0"/>
          </a:p>
        </p:txBody>
      </p:sp>
      <p:pic>
        <p:nvPicPr>
          <p:cNvPr id="7" name="Picture 6" descr="TP_tmp.png"/>
          <p:cNvPicPr>
            <a:picLocks noChangeAspect="1"/>
          </p:cNvPicPr>
          <p:nvPr>
            <p:custDataLst>
              <p:tags r:id="rId1"/>
            </p:custDataLst>
          </p:nvPr>
        </p:nvPicPr>
        <p:blipFill>
          <a:blip r:embed="rId3" cstate="print"/>
          <a:stretch>
            <a:fillRect/>
          </a:stretch>
        </p:blipFill>
        <p:spPr bwMode="auto">
          <a:xfrm>
            <a:off x="304800" y="1143000"/>
            <a:ext cx="5029200" cy="4954324"/>
          </a:xfrm>
          <a:prstGeom prst="rect">
            <a:avLst/>
          </a:prstGeom>
          <a:noFill/>
          <a:ln/>
          <a:effectLst/>
        </p:spPr>
      </p:pic>
      <p:sp>
        <p:nvSpPr>
          <p:cNvPr id="5" name="TextBox 4"/>
          <p:cNvSpPr txBox="1"/>
          <p:nvPr/>
        </p:nvSpPr>
        <p:spPr>
          <a:xfrm>
            <a:off x="5562600" y="1143000"/>
            <a:ext cx="3429000" cy="4801314"/>
          </a:xfrm>
          <a:prstGeom prst="rect">
            <a:avLst/>
          </a:prstGeom>
          <a:noFill/>
          <a:ln>
            <a:solidFill>
              <a:srgbClr val="FF0000"/>
            </a:solidFill>
          </a:ln>
        </p:spPr>
        <p:txBody>
          <a:bodyPr wrap="square" rtlCol="0">
            <a:spAutoFit/>
          </a:bodyPr>
          <a:lstStyle/>
          <a:p>
            <a:r>
              <a:rPr lang="en-US" sz="1700" dirty="0" smtClean="0">
                <a:solidFill>
                  <a:srgbClr val="FF0000"/>
                </a:solidFill>
              </a:rPr>
              <a:t>Idea : </a:t>
            </a:r>
            <a:r>
              <a:rPr lang="en-US" sz="1700" dirty="0" smtClean="0"/>
              <a:t>Let </a:t>
            </a:r>
            <a:r>
              <a:rPr lang="en-US" sz="1700" dirty="0" err="1" smtClean="0"/>
              <a:t>c</a:t>
            </a:r>
            <a:r>
              <a:rPr lang="en-US" sz="1700" baseline="-25000" dirty="0" err="1" smtClean="0"/>
              <a:t>i</a:t>
            </a:r>
            <a:r>
              <a:rPr lang="en-US" sz="1700" baseline="-25000" dirty="0" smtClean="0"/>
              <a:t>, j</a:t>
            </a:r>
            <a:r>
              <a:rPr lang="en-US" sz="1700" dirty="0" smtClean="0"/>
              <a:t> represent the minimum number of coins of denominations </a:t>
            </a:r>
            <a:r>
              <a:rPr lang="en-US" sz="1700" dirty="0" err="1" smtClean="0"/>
              <a:t>denom</a:t>
            </a:r>
            <a:r>
              <a:rPr lang="en-US" sz="1700" dirty="0" smtClean="0"/>
              <a:t>[</a:t>
            </a:r>
            <a:r>
              <a:rPr lang="en-US" sz="1700" dirty="0" err="1" smtClean="0"/>
              <a:t>i</a:t>
            </a:r>
            <a:r>
              <a:rPr lang="en-US" sz="1700" dirty="0" smtClean="0"/>
              <a:t>] to </a:t>
            </a:r>
            <a:r>
              <a:rPr lang="en-US" sz="1700" dirty="0" err="1" smtClean="0"/>
              <a:t>denom</a:t>
            </a:r>
            <a:r>
              <a:rPr lang="en-US" sz="1700" dirty="0" smtClean="0"/>
              <a:t>[n] needed to get amount j.</a:t>
            </a:r>
          </a:p>
          <a:p>
            <a:endParaRPr lang="en-US" sz="1700" dirty="0" smtClean="0"/>
          </a:p>
          <a:p>
            <a:r>
              <a:rPr lang="en-US" sz="1700" dirty="0" smtClean="0"/>
              <a:t>Start with </a:t>
            </a:r>
            <a:r>
              <a:rPr lang="en-US" sz="1700" dirty="0" err="1" smtClean="0"/>
              <a:t>c</a:t>
            </a:r>
            <a:r>
              <a:rPr lang="en-US" sz="1700" baseline="-25000" dirty="0" err="1" smtClean="0"/>
              <a:t>n</a:t>
            </a:r>
            <a:r>
              <a:rPr lang="en-US" sz="1700" baseline="-25000" dirty="0" smtClean="0"/>
              <a:t>, j</a:t>
            </a:r>
            <a:r>
              <a:rPr lang="en-US" sz="1700" dirty="0" smtClean="0"/>
              <a:t> = j for all j from 0 to A. Iteratively calculate by running </a:t>
            </a:r>
            <a:r>
              <a:rPr lang="en-US" sz="1700" dirty="0" err="1" smtClean="0"/>
              <a:t>i</a:t>
            </a:r>
            <a:r>
              <a:rPr lang="en-US" sz="1700" dirty="0" smtClean="0"/>
              <a:t> from n-1 </a:t>
            </a:r>
            <a:r>
              <a:rPr lang="en-US" sz="1700" dirty="0" err="1" smtClean="0"/>
              <a:t>downto</a:t>
            </a:r>
            <a:r>
              <a:rPr lang="en-US" sz="1700" dirty="0" smtClean="0"/>
              <a:t> 1 and j from 0 to A:</a:t>
            </a:r>
          </a:p>
          <a:p>
            <a:endParaRPr lang="en-US" sz="1700" dirty="0" smtClean="0"/>
          </a:p>
          <a:p>
            <a:r>
              <a:rPr lang="en-US" sz="1700" dirty="0" err="1" smtClean="0"/>
              <a:t>c</a:t>
            </a:r>
            <a:r>
              <a:rPr lang="en-US" sz="1700" baseline="-25000" dirty="0" err="1" smtClean="0"/>
              <a:t>i</a:t>
            </a:r>
            <a:r>
              <a:rPr lang="en-US" sz="1700" baseline="-25000" dirty="0" smtClean="0"/>
              <a:t>, j</a:t>
            </a:r>
            <a:r>
              <a:rPr lang="en-US" sz="1700" dirty="0" smtClean="0"/>
              <a:t> = min{c</a:t>
            </a:r>
            <a:r>
              <a:rPr lang="en-US" sz="1700" baseline="-25000" dirty="0" smtClean="0"/>
              <a:t>i+1, j</a:t>
            </a:r>
            <a:r>
              <a:rPr lang="en-US" sz="1700" dirty="0" smtClean="0"/>
              <a:t> , 1 + </a:t>
            </a:r>
            <a:r>
              <a:rPr lang="en-US" sz="1700" dirty="0" err="1" smtClean="0"/>
              <a:t>c</a:t>
            </a:r>
            <a:r>
              <a:rPr lang="en-US" sz="1700" baseline="-25000" dirty="0" err="1" smtClean="0"/>
              <a:t>i</a:t>
            </a:r>
            <a:r>
              <a:rPr lang="en-US" sz="1700" baseline="-25000" dirty="0" smtClean="0"/>
              <a:t>, j-</a:t>
            </a:r>
            <a:r>
              <a:rPr lang="en-US" sz="1700" baseline="-25000" dirty="0" err="1" smtClean="0"/>
              <a:t>denom</a:t>
            </a:r>
            <a:r>
              <a:rPr lang="en-US" sz="1700" baseline="-25000" dirty="0" smtClean="0"/>
              <a:t>[</a:t>
            </a:r>
            <a:r>
              <a:rPr lang="en-US" sz="1700" baseline="-25000" dirty="0" err="1" smtClean="0"/>
              <a:t>i</a:t>
            </a:r>
            <a:r>
              <a:rPr lang="en-US" sz="1700" baseline="-25000" dirty="0" smtClean="0"/>
              <a:t>]</a:t>
            </a:r>
            <a:r>
              <a:rPr lang="en-US" sz="1700" dirty="0" smtClean="0"/>
              <a:t>}</a:t>
            </a:r>
          </a:p>
          <a:p>
            <a:endParaRPr lang="en-US" sz="1700" dirty="0" smtClean="0">
              <a:solidFill>
                <a:srgbClr val="FF0000"/>
              </a:solidFill>
            </a:endParaRPr>
          </a:p>
          <a:p>
            <a:r>
              <a:rPr lang="en-US" sz="1700" dirty="0" smtClean="0"/>
              <a:t>The idea is that for finding </a:t>
            </a:r>
            <a:r>
              <a:rPr lang="en-US" sz="1700" dirty="0" err="1" smtClean="0"/>
              <a:t>c</a:t>
            </a:r>
            <a:r>
              <a:rPr lang="en-US" sz="1700" baseline="-25000" dirty="0" err="1" smtClean="0"/>
              <a:t>i</a:t>
            </a:r>
            <a:r>
              <a:rPr lang="en-US" sz="1700" baseline="-25000" dirty="0" smtClean="0"/>
              <a:t>,</a:t>
            </a:r>
            <a:r>
              <a:rPr lang="en-US" sz="1700" dirty="0" smtClean="0"/>
              <a:t> </a:t>
            </a:r>
            <a:r>
              <a:rPr lang="en-US" sz="1700" baseline="-25000" dirty="0" smtClean="0"/>
              <a:t>j</a:t>
            </a:r>
            <a:r>
              <a:rPr lang="en-US" sz="1700" dirty="0" smtClean="0"/>
              <a:t>, either </a:t>
            </a:r>
          </a:p>
          <a:p>
            <a:pPr marL="342900" indent="-342900">
              <a:buFont typeface="+mj-lt"/>
              <a:buAutoNum type="alphaLcParenR"/>
            </a:pPr>
            <a:r>
              <a:rPr lang="en-US" sz="1700" dirty="0" smtClean="0"/>
              <a:t>you use </a:t>
            </a:r>
            <a:r>
              <a:rPr lang="en-US" sz="1700" dirty="0" err="1" smtClean="0"/>
              <a:t>denom</a:t>
            </a:r>
            <a:r>
              <a:rPr lang="en-US" sz="1700" dirty="0" smtClean="0"/>
              <a:t>[</a:t>
            </a:r>
            <a:r>
              <a:rPr lang="en-US" sz="1700" dirty="0" err="1" smtClean="0"/>
              <a:t>i</a:t>
            </a:r>
            <a:r>
              <a:rPr lang="en-US" sz="1700" dirty="0" smtClean="0"/>
              <a:t>] in which case </a:t>
            </a:r>
            <a:r>
              <a:rPr lang="en-US" sz="1700" dirty="0" err="1" smtClean="0"/>
              <a:t>c</a:t>
            </a:r>
            <a:r>
              <a:rPr lang="en-US" sz="1700" baseline="-25000" dirty="0" err="1" smtClean="0"/>
              <a:t>i</a:t>
            </a:r>
            <a:r>
              <a:rPr lang="en-US" sz="1700" baseline="-25000" dirty="0" smtClean="0"/>
              <a:t>, j</a:t>
            </a:r>
            <a:r>
              <a:rPr lang="en-US" sz="1700" dirty="0" smtClean="0"/>
              <a:t> = 1  +</a:t>
            </a:r>
            <a:r>
              <a:rPr lang="en-US" sz="1700" dirty="0" err="1" smtClean="0"/>
              <a:t>c</a:t>
            </a:r>
            <a:r>
              <a:rPr lang="en-US" sz="1700" baseline="-25000" dirty="0" err="1" smtClean="0"/>
              <a:t>i</a:t>
            </a:r>
            <a:r>
              <a:rPr lang="en-US" sz="1700" baseline="-25000" dirty="0" smtClean="0"/>
              <a:t>, j-</a:t>
            </a:r>
            <a:r>
              <a:rPr lang="en-US" sz="1700" baseline="-25000" dirty="0" err="1" smtClean="0"/>
              <a:t>denom</a:t>
            </a:r>
            <a:r>
              <a:rPr lang="en-US" sz="1700" baseline="-25000" dirty="0" smtClean="0"/>
              <a:t>[</a:t>
            </a:r>
            <a:r>
              <a:rPr lang="en-US" sz="1700" baseline="-25000" dirty="0" err="1" smtClean="0"/>
              <a:t>i</a:t>
            </a:r>
            <a:r>
              <a:rPr lang="en-US" sz="1700" baseline="-25000" dirty="0" smtClean="0"/>
              <a:t>]</a:t>
            </a:r>
            <a:endParaRPr lang="en-US" sz="1700" dirty="0" smtClean="0"/>
          </a:p>
          <a:p>
            <a:pPr marL="342900" indent="-342900">
              <a:buFont typeface="+mj-lt"/>
              <a:buAutoNum type="alphaLcParenR"/>
            </a:pPr>
            <a:r>
              <a:rPr lang="en-US" sz="1700" dirty="0" smtClean="0"/>
              <a:t>or you do not use </a:t>
            </a:r>
            <a:r>
              <a:rPr lang="en-US" sz="1700" dirty="0" err="1" smtClean="0"/>
              <a:t>denom</a:t>
            </a:r>
            <a:r>
              <a:rPr lang="en-US" sz="1700" dirty="0" smtClean="0"/>
              <a:t>[</a:t>
            </a:r>
            <a:r>
              <a:rPr lang="en-US" sz="1700" dirty="0" err="1" smtClean="0"/>
              <a:t>i</a:t>
            </a:r>
            <a:r>
              <a:rPr lang="en-US" sz="1700" dirty="0" smtClean="0"/>
              <a:t>] in which case </a:t>
            </a:r>
            <a:r>
              <a:rPr lang="en-US" sz="1700" dirty="0" err="1" smtClean="0"/>
              <a:t>c</a:t>
            </a:r>
            <a:r>
              <a:rPr lang="en-US" sz="1700" baseline="-25000" dirty="0" err="1" smtClean="0"/>
              <a:t>i</a:t>
            </a:r>
            <a:r>
              <a:rPr lang="en-US" sz="1700" baseline="-25000" dirty="0" smtClean="0"/>
              <a:t>, j</a:t>
            </a:r>
            <a:r>
              <a:rPr lang="en-US" sz="1700" dirty="0" smtClean="0"/>
              <a:t>  = c</a:t>
            </a:r>
            <a:r>
              <a:rPr lang="en-US" sz="1700" baseline="-25000" dirty="0" smtClean="0"/>
              <a:t>i+1, j</a:t>
            </a:r>
            <a:r>
              <a:rPr lang="en-US" sz="1700" dirty="0" smtClean="0"/>
              <a:t> </a:t>
            </a:r>
          </a:p>
          <a:p>
            <a:pPr marL="342900" indent="-342900">
              <a:buFont typeface="+mj-lt"/>
              <a:buAutoNum type="alphaLcParenR"/>
            </a:pPr>
            <a:endParaRPr lang="en-US" sz="1700" dirty="0" smtClean="0">
              <a:solidFill>
                <a:srgbClr val="FF0000"/>
              </a:solidFill>
            </a:endParaRPr>
          </a:p>
          <a:p>
            <a:r>
              <a:rPr lang="en-US" sz="1700" dirty="0" smtClean="0">
                <a:solidFill>
                  <a:srgbClr val="FF0000"/>
                </a:solidFill>
              </a:rPr>
              <a:t>Time </a:t>
            </a:r>
            <a:r>
              <a:rPr lang="en-US" sz="1700" dirty="0" smtClean="0"/>
              <a:t>: </a:t>
            </a:r>
            <a:r>
              <a:rPr lang="el-GR" sz="1700" dirty="0" smtClean="0"/>
              <a:t>θ</a:t>
            </a:r>
            <a:r>
              <a:rPr lang="en-US" sz="1700" dirty="0" smtClean="0"/>
              <a:t>(n A) </a:t>
            </a:r>
            <a:endParaRPr lang="en-SG"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substructure property</a:t>
            </a:r>
            <a:endParaRPr lang="en-SG" dirty="0"/>
          </a:p>
        </p:txBody>
      </p:sp>
      <p:sp>
        <p:nvSpPr>
          <p:cNvPr id="3" name="Content Placeholder 2"/>
          <p:cNvSpPr>
            <a:spLocks noGrp="1"/>
          </p:cNvSpPr>
          <p:nvPr>
            <p:ph idx="1"/>
          </p:nvPr>
        </p:nvSpPr>
        <p:spPr/>
        <p:txBody>
          <a:bodyPr/>
          <a:lstStyle/>
          <a:p>
            <a:r>
              <a:rPr lang="en-US" dirty="0" smtClean="0"/>
              <a:t>If S is an optimal solution to a problem, then the components of S are optimal solutions to </a:t>
            </a:r>
            <a:r>
              <a:rPr lang="en-US" dirty="0" err="1" smtClean="0"/>
              <a:t>subproblems</a:t>
            </a:r>
            <a:r>
              <a:rPr lang="en-US" dirty="0" smtClean="0"/>
              <a:t>.</a:t>
            </a:r>
          </a:p>
          <a:p>
            <a:endParaRPr lang="en-US" dirty="0" smtClean="0"/>
          </a:p>
          <a:p>
            <a:r>
              <a:rPr lang="en-US" dirty="0" smtClean="0"/>
              <a:t>For a dynamic-programming algorithm to solve an optimization problem correctly, the optimal substructure property must hold.</a:t>
            </a:r>
          </a:p>
          <a:p>
            <a:endParaRPr lang="en-US" dirty="0" smtClean="0"/>
          </a:p>
          <a:p>
            <a:r>
              <a:rPr lang="en-US" dirty="0" smtClean="0"/>
              <a:t>This property holds for coin-changing problem.</a:t>
            </a:r>
          </a:p>
          <a:p>
            <a:endParaRPr lang="en-US" dirty="0" smtClean="0"/>
          </a:p>
          <a:p>
            <a:r>
              <a:rPr lang="en-US" dirty="0" smtClean="0"/>
              <a:t>This property does not hold for longest-simple-path problem : For a connected weighted graph, and vertices (</a:t>
            </a:r>
            <a:r>
              <a:rPr lang="en-US" dirty="0" err="1" smtClean="0"/>
              <a:t>v,w</a:t>
            </a:r>
            <a:r>
              <a:rPr lang="en-US" dirty="0" smtClean="0"/>
              <a:t>), find the longest simple path from v to w.</a:t>
            </a: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Midterm Answer 1</a:t>
            </a:r>
            <a:endParaRPr lang="en-SG" dirty="0"/>
          </a:p>
        </p:txBody>
      </p:sp>
      <p:pic>
        <p:nvPicPr>
          <p:cNvPr id="6" name="Picture 5" descr="TP_tmp.png"/>
          <p:cNvPicPr>
            <a:picLocks noChangeAspect="1"/>
          </p:cNvPicPr>
          <p:nvPr>
            <p:custDataLst>
              <p:tags r:id="rId1"/>
            </p:custDataLst>
          </p:nvPr>
        </p:nvPicPr>
        <p:blipFill>
          <a:blip r:embed="rId4" cstate="print"/>
          <a:stretch>
            <a:fillRect/>
          </a:stretch>
        </p:blipFill>
        <p:spPr bwMode="auto">
          <a:xfrm>
            <a:off x="761738" y="2286000"/>
            <a:ext cx="7798881" cy="2107847"/>
          </a:xfrm>
          <a:prstGeom prst="rect">
            <a:avLst/>
          </a:prstGeom>
          <a:noFill/>
          <a:ln/>
          <a:effectLst/>
        </p:spPr>
      </p:pic>
      <p:pic>
        <p:nvPicPr>
          <p:cNvPr id="5" name="Picture 4" descr="TP_tmp.png"/>
          <p:cNvPicPr>
            <a:picLocks noChangeAspect="1"/>
          </p:cNvPicPr>
          <p:nvPr>
            <p:custDataLst>
              <p:tags r:id="rId2"/>
            </p:custDataLst>
          </p:nvPr>
        </p:nvPicPr>
        <p:blipFill>
          <a:blip r:embed="rId5" cstate="print"/>
          <a:stretch>
            <a:fillRect/>
          </a:stretch>
        </p:blipFill>
        <p:spPr>
          <a:xfrm>
            <a:off x="2667000" y="1295400"/>
            <a:ext cx="3657608" cy="30480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Midterm Answer 2</a:t>
            </a:r>
            <a:endParaRPr lang="en-SG" dirty="0"/>
          </a:p>
        </p:txBody>
      </p:sp>
      <p:pic>
        <p:nvPicPr>
          <p:cNvPr id="5" name="Picture 4" descr="TP_tmp.png"/>
          <p:cNvPicPr>
            <a:picLocks noChangeAspect="1"/>
          </p:cNvPicPr>
          <p:nvPr>
            <p:custDataLst>
              <p:tags r:id="rId1"/>
            </p:custDataLst>
          </p:nvPr>
        </p:nvPicPr>
        <p:blipFill>
          <a:blip r:embed="rId11" cstate="print"/>
          <a:stretch>
            <a:fillRect/>
          </a:stretch>
        </p:blipFill>
        <p:spPr>
          <a:xfrm>
            <a:off x="838200" y="1371600"/>
            <a:ext cx="2514600" cy="192367"/>
          </a:xfrm>
          <a:prstGeom prst="rect">
            <a:avLst/>
          </a:prstGeom>
        </p:spPr>
      </p:pic>
      <p:grpSp>
        <p:nvGrpSpPr>
          <p:cNvPr id="3" name="Group 36"/>
          <p:cNvGrpSpPr/>
          <p:nvPr/>
        </p:nvGrpSpPr>
        <p:grpSpPr>
          <a:xfrm>
            <a:off x="4191000" y="1143000"/>
            <a:ext cx="1371600" cy="914400"/>
            <a:chOff x="2971800" y="2514600"/>
            <a:chExt cx="1713990" cy="1245108"/>
          </a:xfrm>
        </p:grpSpPr>
        <p:grpSp>
          <p:nvGrpSpPr>
            <p:cNvPr id="4" name="Group 18"/>
            <p:cNvGrpSpPr/>
            <p:nvPr/>
          </p:nvGrpSpPr>
          <p:grpSpPr>
            <a:xfrm>
              <a:off x="3048000" y="2514600"/>
              <a:ext cx="1447800" cy="990600"/>
              <a:chOff x="2133600" y="2286000"/>
              <a:chExt cx="1447800" cy="990600"/>
            </a:xfrm>
          </p:grpSpPr>
          <p:cxnSp>
            <p:nvCxnSpPr>
              <p:cNvPr id="7" name="Straight Connector 6"/>
              <p:cNvCxnSpPr/>
              <p:nvPr/>
            </p:nvCxnSpPr>
            <p:spPr>
              <a:xfrm flipV="1">
                <a:off x="2133600" y="2895600"/>
                <a:ext cx="2286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2362200" y="2895600"/>
                <a:ext cx="1524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362200" y="2590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43200" y="25908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743200" y="2286000"/>
                <a:ext cx="457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200400" y="2286000"/>
                <a:ext cx="381000" cy="99060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1" name="Picture 20" descr="TP_tmp.png"/>
            <p:cNvPicPr>
              <a:picLocks noChangeAspect="1"/>
            </p:cNvPicPr>
            <p:nvPr>
              <p:custDataLst>
                <p:tags r:id="rId4"/>
              </p:custDataLst>
            </p:nvPr>
          </p:nvPicPr>
          <p:blipFill>
            <a:blip r:embed="rId12" cstate="print"/>
            <a:stretch>
              <a:fillRect/>
            </a:stretch>
          </p:blipFill>
          <p:spPr>
            <a:xfrm>
              <a:off x="2971800" y="3581400"/>
              <a:ext cx="126492" cy="178308"/>
            </a:xfrm>
            <a:prstGeom prst="rect">
              <a:avLst/>
            </a:prstGeom>
          </p:spPr>
        </p:pic>
        <p:pic>
          <p:nvPicPr>
            <p:cNvPr id="25" name="Picture 24" descr="TP_tmp.png"/>
            <p:cNvPicPr>
              <a:picLocks noChangeAspect="1"/>
            </p:cNvPicPr>
            <p:nvPr>
              <p:custDataLst>
                <p:tags r:id="rId5"/>
              </p:custDataLst>
            </p:nvPr>
          </p:nvPicPr>
          <p:blipFill>
            <a:blip r:embed="rId13" cstate="print"/>
            <a:stretch>
              <a:fillRect/>
            </a:stretch>
          </p:blipFill>
          <p:spPr bwMode="auto">
            <a:xfrm>
              <a:off x="3416351" y="3581400"/>
              <a:ext cx="151790" cy="177594"/>
            </a:xfrm>
            <a:prstGeom prst="rect">
              <a:avLst/>
            </a:prstGeom>
            <a:noFill/>
            <a:ln/>
            <a:effectLst/>
          </p:spPr>
        </p:pic>
        <p:pic>
          <p:nvPicPr>
            <p:cNvPr id="26" name="Picture 25" descr="TP_tmp.png"/>
            <p:cNvPicPr>
              <a:picLocks noChangeAspect="1"/>
            </p:cNvPicPr>
            <p:nvPr>
              <p:custDataLst>
                <p:tags r:id="rId6"/>
              </p:custDataLst>
            </p:nvPr>
          </p:nvPicPr>
          <p:blipFill>
            <a:blip r:embed="rId14" cstate="print"/>
            <a:stretch>
              <a:fillRect/>
            </a:stretch>
          </p:blipFill>
          <p:spPr bwMode="auto">
            <a:xfrm>
              <a:off x="3962653" y="3581400"/>
              <a:ext cx="125986" cy="177595"/>
            </a:xfrm>
            <a:prstGeom prst="rect">
              <a:avLst/>
            </a:prstGeom>
            <a:noFill/>
            <a:ln/>
            <a:effectLst/>
          </p:spPr>
        </p:pic>
        <p:pic>
          <p:nvPicPr>
            <p:cNvPr id="27" name="Picture 26" descr="TP_tmp.png"/>
            <p:cNvPicPr>
              <a:picLocks noChangeAspect="1"/>
            </p:cNvPicPr>
            <p:nvPr>
              <p:custDataLst>
                <p:tags r:id="rId7"/>
              </p:custDataLst>
            </p:nvPr>
          </p:nvPicPr>
          <p:blipFill>
            <a:blip r:embed="rId15" cstate="print"/>
            <a:stretch>
              <a:fillRect/>
            </a:stretch>
          </p:blipFill>
          <p:spPr bwMode="auto">
            <a:xfrm>
              <a:off x="4432301" y="3581400"/>
              <a:ext cx="253489" cy="177594"/>
            </a:xfrm>
            <a:prstGeom prst="rect">
              <a:avLst/>
            </a:prstGeom>
            <a:noFill/>
            <a:ln/>
            <a:effectLst/>
          </p:spPr>
        </p:pic>
        <p:pic>
          <p:nvPicPr>
            <p:cNvPr id="31" name="Picture 30" descr="TP_tmp.png"/>
            <p:cNvPicPr>
              <a:picLocks noChangeAspect="1"/>
            </p:cNvPicPr>
            <p:nvPr>
              <p:custDataLst>
                <p:tags r:id="rId8"/>
              </p:custDataLst>
            </p:nvPr>
          </p:nvPicPr>
          <p:blipFill>
            <a:blip r:embed="rId16" cstate="print"/>
            <a:stretch>
              <a:fillRect/>
            </a:stretch>
          </p:blipFill>
          <p:spPr bwMode="auto">
            <a:xfrm>
              <a:off x="3124453" y="2971800"/>
              <a:ext cx="125986" cy="177595"/>
            </a:xfrm>
            <a:prstGeom prst="rect">
              <a:avLst/>
            </a:prstGeom>
            <a:noFill/>
            <a:ln/>
            <a:effectLst/>
          </p:spPr>
        </p:pic>
        <p:pic>
          <p:nvPicPr>
            <p:cNvPr id="32" name="Picture 31" descr="TP_tmp.png"/>
            <p:cNvPicPr>
              <a:picLocks noChangeAspect="1"/>
            </p:cNvPicPr>
            <p:nvPr>
              <p:custDataLst>
                <p:tags r:id="rId9"/>
              </p:custDataLst>
            </p:nvPr>
          </p:nvPicPr>
          <p:blipFill>
            <a:blip r:embed="rId17" cstate="print"/>
            <a:stretch>
              <a:fillRect/>
            </a:stretch>
          </p:blipFill>
          <p:spPr bwMode="auto">
            <a:xfrm>
              <a:off x="3429000" y="2565606"/>
              <a:ext cx="253489" cy="177594"/>
            </a:xfrm>
            <a:prstGeom prst="rect">
              <a:avLst/>
            </a:prstGeom>
            <a:noFill/>
            <a:ln/>
            <a:effectLst/>
          </p:spPr>
        </p:pic>
      </p:grpSp>
      <p:pic>
        <p:nvPicPr>
          <p:cNvPr id="36" name="Picture 35" descr="TP_tmp.png"/>
          <p:cNvPicPr>
            <a:picLocks noChangeAspect="1"/>
          </p:cNvPicPr>
          <p:nvPr>
            <p:custDataLst>
              <p:tags r:id="rId2"/>
            </p:custDataLst>
          </p:nvPr>
        </p:nvPicPr>
        <p:blipFill>
          <a:blip r:embed="rId18" cstate="print"/>
          <a:stretch>
            <a:fillRect/>
          </a:stretch>
        </p:blipFill>
        <p:spPr bwMode="auto">
          <a:xfrm>
            <a:off x="762000" y="2362200"/>
            <a:ext cx="4953000" cy="196941"/>
          </a:xfrm>
          <a:prstGeom prst="rect">
            <a:avLst/>
          </a:prstGeom>
          <a:noFill/>
          <a:ln/>
          <a:effectLst/>
        </p:spPr>
      </p:pic>
      <p:pic>
        <p:nvPicPr>
          <p:cNvPr id="20" name="Picture 19" descr="TP_tmp.png"/>
          <p:cNvPicPr>
            <a:picLocks noChangeAspect="1"/>
          </p:cNvPicPr>
          <p:nvPr>
            <p:custDataLst>
              <p:tags r:id="rId3"/>
            </p:custDataLst>
          </p:nvPr>
        </p:nvPicPr>
        <p:blipFill>
          <a:blip r:embed="rId19" cstate="print"/>
          <a:stretch>
            <a:fillRect/>
          </a:stretch>
        </p:blipFill>
        <p:spPr bwMode="auto">
          <a:xfrm>
            <a:off x="838162" y="2743200"/>
            <a:ext cx="6413868" cy="373093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Midterm Answer 2</a:t>
            </a:r>
            <a:endParaRPr lang="en-SG" dirty="0"/>
          </a:p>
        </p:txBody>
      </p:sp>
      <p:pic>
        <p:nvPicPr>
          <p:cNvPr id="21" name="Picture 20" descr="TP_tmp.png"/>
          <p:cNvPicPr>
            <a:picLocks noChangeAspect="1"/>
          </p:cNvPicPr>
          <p:nvPr>
            <p:custDataLst>
              <p:tags r:id="rId1"/>
            </p:custDataLst>
          </p:nvPr>
        </p:nvPicPr>
        <p:blipFill>
          <a:blip r:embed="rId20" cstate="print"/>
          <a:stretch>
            <a:fillRect/>
          </a:stretch>
        </p:blipFill>
        <p:spPr bwMode="auto">
          <a:xfrm>
            <a:off x="1248117" y="1295400"/>
            <a:ext cx="5466722" cy="686215"/>
          </a:xfrm>
          <a:prstGeom prst="rect">
            <a:avLst/>
          </a:prstGeom>
          <a:noFill/>
          <a:ln/>
          <a:effectLst/>
        </p:spPr>
      </p:pic>
      <p:grpSp>
        <p:nvGrpSpPr>
          <p:cNvPr id="27" name="Group 26"/>
          <p:cNvGrpSpPr/>
          <p:nvPr/>
        </p:nvGrpSpPr>
        <p:grpSpPr>
          <a:xfrm>
            <a:off x="2133600" y="2819400"/>
            <a:ext cx="2845307" cy="2057399"/>
            <a:chOff x="2336293" y="2514600"/>
            <a:chExt cx="3037533" cy="2311901"/>
          </a:xfrm>
        </p:grpSpPr>
        <p:pic>
          <p:nvPicPr>
            <p:cNvPr id="10" name="Picture 9" descr="TP_tmp.png"/>
            <p:cNvPicPr>
              <a:picLocks noChangeAspect="1"/>
            </p:cNvPicPr>
            <p:nvPr>
              <p:custDataLst>
                <p:tags r:id="rId9"/>
              </p:custDataLst>
            </p:nvPr>
          </p:nvPicPr>
          <p:blipFill>
            <a:blip r:embed="rId21" cstate="print"/>
            <a:stretch>
              <a:fillRect/>
            </a:stretch>
          </p:blipFill>
          <p:spPr bwMode="auto">
            <a:xfrm>
              <a:off x="2374704" y="2514600"/>
              <a:ext cx="2997086" cy="254455"/>
            </a:xfrm>
            <a:prstGeom prst="rect">
              <a:avLst/>
            </a:prstGeom>
            <a:noFill/>
            <a:ln/>
            <a:effectLst/>
          </p:spPr>
        </p:pic>
        <p:pic>
          <p:nvPicPr>
            <p:cNvPr id="12" name="Picture 11" descr="TP_tmp.png"/>
            <p:cNvPicPr>
              <a:picLocks noChangeAspect="1"/>
            </p:cNvPicPr>
            <p:nvPr>
              <p:custDataLst>
                <p:tags r:id="rId10"/>
              </p:custDataLst>
            </p:nvPr>
          </p:nvPicPr>
          <p:blipFill>
            <a:blip r:embed="rId22" cstate="print"/>
            <a:stretch>
              <a:fillRect/>
            </a:stretch>
          </p:blipFill>
          <p:spPr bwMode="auto">
            <a:xfrm>
              <a:off x="2935515" y="2895600"/>
              <a:ext cx="2438311" cy="254498"/>
            </a:xfrm>
            <a:prstGeom prst="rect">
              <a:avLst/>
            </a:prstGeom>
            <a:noFill/>
            <a:ln/>
            <a:effectLst/>
          </p:spPr>
        </p:pic>
        <p:pic>
          <p:nvPicPr>
            <p:cNvPr id="14" name="Picture 13" descr="TP_tmp.png"/>
            <p:cNvPicPr>
              <a:picLocks noChangeAspect="1"/>
            </p:cNvPicPr>
            <p:nvPr>
              <p:custDataLst>
                <p:tags r:id="rId11"/>
              </p:custDataLst>
            </p:nvPr>
          </p:nvPicPr>
          <p:blipFill>
            <a:blip r:embed="rId23" cstate="print"/>
            <a:stretch>
              <a:fillRect/>
            </a:stretch>
          </p:blipFill>
          <p:spPr>
            <a:xfrm>
              <a:off x="3886200" y="3429000"/>
              <a:ext cx="50800" cy="257079"/>
            </a:xfrm>
            <a:prstGeom prst="rect">
              <a:avLst/>
            </a:prstGeom>
          </p:spPr>
        </p:pic>
        <p:pic>
          <p:nvPicPr>
            <p:cNvPr id="16" name="Picture 15" descr="TP_tmp.png"/>
            <p:cNvPicPr>
              <a:picLocks noChangeAspect="1"/>
            </p:cNvPicPr>
            <p:nvPr>
              <p:custDataLst>
                <p:tags r:id="rId12"/>
              </p:custDataLst>
            </p:nvPr>
          </p:nvPicPr>
          <p:blipFill>
            <a:blip r:embed="rId24" cstate="print"/>
            <a:stretch>
              <a:fillRect/>
            </a:stretch>
          </p:blipFill>
          <p:spPr bwMode="auto">
            <a:xfrm>
              <a:off x="4343400" y="3886200"/>
              <a:ext cx="990565" cy="202684"/>
            </a:xfrm>
            <a:prstGeom prst="rect">
              <a:avLst/>
            </a:prstGeom>
            <a:noFill/>
            <a:ln/>
            <a:effectLst/>
          </p:spPr>
        </p:pic>
        <p:pic>
          <p:nvPicPr>
            <p:cNvPr id="18" name="Picture 17" descr="TP_tmp.png"/>
            <p:cNvPicPr>
              <a:picLocks noChangeAspect="1"/>
            </p:cNvPicPr>
            <p:nvPr>
              <p:custDataLst>
                <p:tags r:id="rId13"/>
              </p:custDataLst>
            </p:nvPr>
          </p:nvPicPr>
          <p:blipFill>
            <a:blip r:embed="rId25" cstate="print"/>
            <a:stretch>
              <a:fillRect/>
            </a:stretch>
          </p:blipFill>
          <p:spPr bwMode="auto">
            <a:xfrm>
              <a:off x="4750327" y="4267200"/>
              <a:ext cx="583673" cy="202685"/>
            </a:xfrm>
            <a:prstGeom prst="rect">
              <a:avLst/>
            </a:prstGeom>
            <a:noFill/>
            <a:ln/>
            <a:effectLst/>
          </p:spPr>
        </p:pic>
        <p:pic>
          <p:nvPicPr>
            <p:cNvPr id="20" name="Picture 19" descr="TP_tmp.png"/>
            <p:cNvPicPr>
              <a:picLocks noChangeAspect="1"/>
            </p:cNvPicPr>
            <p:nvPr>
              <p:custDataLst>
                <p:tags r:id="rId14"/>
              </p:custDataLst>
            </p:nvPr>
          </p:nvPicPr>
          <p:blipFill>
            <a:blip r:embed="rId26" cstate="print"/>
            <a:stretch>
              <a:fillRect/>
            </a:stretch>
          </p:blipFill>
          <p:spPr bwMode="auto">
            <a:xfrm>
              <a:off x="5207513" y="4648200"/>
              <a:ext cx="126487" cy="178301"/>
            </a:xfrm>
            <a:prstGeom prst="rect">
              <a:avLst/>
            </a:prstGeom>
            <a:noFill/>
            <a:ln/>
            <a:effectLst/>
          </p:spPr>
        </p:pic>
        <p:pic>
          <p:nvPicPr>
            <p:cNvPr id="23" name="Picture 22" descr="TP_tmp.png"/>
            <p:cNvPicPr>
              <a:picLocks noChangeAspect="1"/>
            </p:cNvPicPr>
            <p:nvPr>
              <p:custDataLst>
                <p:tags r:id="rId15"/>
              </p:custDataLst>
            </p:nvPr>
          </p:nvPicPr>
          <p:blipFill>
            <a:blip r:embed="rId27" cstate="print"/>
            <a:stretch>
              <a:fillRect/>
            </a:stretch>
          </p:blipFill>
          <p:spPr>
            <a:xfrm>
              <a:off x="2362200" y="2895600"/>
              <a:ext cx="178307" cy="202691"/>
            </a:xfrm>
            <a:prstGeom prst="rect">
              <a:avLst/>
            </a:prstGeom>
          </p:spPr>
        </p:pic>
        <p:pic>
          <p:nvPicPr>
            <p:cNvPr id="24" name="Picture 23" descr="TP_tmp.png"/>
            <p:cNvPicPr>
              <a:picLocks noChangeAspect="1"/>
            </p:cNvPicPr>
            <p:nvPr>
              <p:custDataLst>
                <p:tags r:id="rId16"/>
              </p:custDataLst>
            </p:nvPr>
          </p:nvPicPr>
          <p:blipFill>
            <a:blip r:embed="rId27" cstate="print"/>
            <a:stretch>
              <a:fillRect/>
            </a:stretch>
          </p:blipFill>
          <p:spPr>
            <a:xfrm>
              <a:off x="2336293" y="3912109"/>
              <a:ext cx="178307" cy="202691"/>
            </a:xfrm>
            <a:prstGeom prst="rect">
              <a:avLst/>
            </a:prstGeom>
          </p:spPr>
        </p:pic>
        <p:pic>
          <p:nvPicPr>
            <p:cNvPr id="25" name="Picture 24" descr="TP_tmp.png"/>
            <p:cNvPicPr>
              <a:picLocks noChangeAspect="1"/>
            </p:cNvPicPr>
            <p:nvPr>
              <p:custDataLst>
                <p:tags r:id="rId17"/>
              </p:custDataLst>
            </p:nvPr>
          </p:nvPicPr>
          <p:blipFill>
            <a:blip r:embed="rId27" cstate="print"/>
            <a:stretch>
              <a:fillRect/>
            </a:stretch>
          </p:blipFill>
          <p:spPr>
            <a:xfrm>
              <a:off x="2336293" y="4216909"/>
              <a:ext cx="178307" cy="202691"/>
            </a:xfrm>
            <a:prstGeom prst="rect">
              <a:avLst/>
            </a:prstGeom>
          </p:spPr>
        </p:pic>
        <p:pic>
          <p:nvPicPr>
            <p:cNvPr id="26" name="Picture 25" descr="TP_tmp.png"/>
            <p:cNvPicPr>
              <a:picLocks noChangeAspect="1"/>
            </p:cNvPicPr>
            <p:nvPr>
              <p:custDataLst>
                <p:tags r:id="rId18"/>
              </p:custDataLst>
            </p:nvPr>
          </p:nvPicPr>
          <p:blipFill>
            <a:blip r:embed="rId27" cstate="print"/>
            <a:stretch>
              <a:fillRect/>
            </a:stretch>
          </p:blipFill>
          <p:spPr>
            <a:xfrm>
              <a:off x="2336293" y="4521709"/>
              <a:ext cx="178307" cy="202691"/>
            </a:xfrm>
            <a:prstGeom prst="rect">
              <a:avLst/>
            </a:prstGeom>
          </p:spPr>
        </p:pic>
      </p:grpSp>
      <p:pic>
        <p:nvPicPr>
          <p:cNvPr id="29" name="Picture 28" descr="TP_tmp.png"/>
          <p:cNvPicPr>
            <a:picLocks noChangeAspect="1"/>
          </p:cNvPicPr>
          <p:nvPr>
            <p:custDataLst>
              <p:tags r:id="rId2"/>
            </p:custDataLst>
          </p:nvPr>
        </p:nvPicPr>
        <p:blipFill>
          <a:blip r:embed="rId28" cstate="print"/>
          <a:stretch>
            <a:fillRect/>
          </a:stretch>
        </p:blipFill>
        <p:spPr>
          <a:xfrm>
            <a:off x="5207507" y="2819400"/>
            <a:ext cx="1066800" cy="200026"/>
          </a:xfrm>
          <a:prstGeom prst="rect">
            <a:avLst/>
          </a:prstGeom>
        </p:spPr>
      </p:pic>
      <p:pic>
        <p:nvPicPr>
          <p:cNvPr id="31" name="Picture 30" descr="TP_tmp.png"/>
          <p:cNvPicPr>
            <a:picLocks noChangeAspect="1"/>
          </p:cNvPicPr>
          <p:nvPr>
            <p:custDataLst>
              <p:tags r:id="rId3"/>
            </p:custDataLst>
          </p:nvPr>
        </p:nvPicPr>
        <p:blipFill>
          <a:blip r:embed="rId29" cstate="print"/>
          <a:stretch>
            <a:fillRect/>
          </a:stretch>
        </p:blipFill>
        <p:spPr bwMode="auto">
          <a:xfrm>
            <a:off x="5207507" y="3196781"/>
            <a:ext cx="844107" cy="156019"/>
          </a:xfrm>
          <a:prstGeom prst="rect">
            <a:avLst/>
          </a:prstGeom>
          <a:noFill/>
          <a:ln/>
          <a:effectLst/>
        </p:spPr>
      </p:pic>
      <p:grpSp>
        <p:nvGrpSpPr>
          <p:cNvPr id="41" name="Group 40"/>
          <p:cNvGrpSpPr/>
          <p:nvPr/>
        </p:nvGrpSpPr>
        <p:grpSpPr>
          <a:xfrm>
            <a:off x="5268970" y="3629121"/>
            <a:ext cx="826188" cy="1218999"/>
            <a:chOff x="5471663" y="3324321"/>
            <a:chExt cx="826188" cy="1218999"/>
          </a:xfrm>
        </p:grpSpPr>
        <p:pic>
          <p:nvPicPr>
            <p:cNvPr id="33" name="Picture 32" descr="TP_tmp.png"/>
            <p:cNvPicPr>
              <a:picLocks noChangeAspect="1"/>
            </p:cNvPicPr>
            <p:nvPr>
              <p:custDataLst>
                <p:tags r:id="rId6"/>
              </p:custDataLst>
            </p:nvPr>
          </p:nvPicPr>
          <p:blipFill>
            <a:blip r:embed="rId23" cstate="print"/>
            <a:stretch>
              <a:fillRect/>
            </a:stretch>
          </p:blipFill>
          <p:spPr>
            <a:xfrm>
              <a:off x="5969000" y="3324321"/>
              <a:ext cx="50800" cy="257079"/>
            </a:xfrm>
            <a:prstGeom prst="rect">
              <a:avLst/>
            </a:prstGeom>
          </p:spPr>
        </p:pic>
        <p:pic>
          <p:nvPicPr>
            <p:cNvPr id="35" name="Picture 34" descr="TP_tmp.png"/>
            <p:cNvPicPr>
              <a:picLocks noChangeAspect="1"/>
            </p:cNvPicPr>
            <p:nvPr>
              <p:custDataLst>
                <p:tags r:id="rId7"/>
              </p:custDataLst>
            </p:nvPr>
          </p:nvPicPr>
          <p:blipFill>
            <a:blip r:embed="rId30" cstate="print"/>
            <a:stretch>
              <a:fillRect/>
            </a:stretch>
          </p:blipFill>
          <p:spPr bwMode="auto">
            <a:xfrm>
              <a:off x="5475512" y="4343400"/>
              <a:ext cx="822339" cy="199920"/>
            </a:xfrm>
            <a:prstGeom prst="rect">
              <a:avLst/>
            </a:prstGeom>
            <a:noFill/>
            <a:ln/>
            <a:effectLst/>
          </p:spPr>
        </p:pic>
        <p:pic>
          <p:nvPicPr>
            <p:cNvPr id="37" name="Picture 36" descr="TP_tmp.png"/>
            <p:cNvPicPr>
              <a:picLocks noChangeAspect="1"/>
            </p:cNvPicPr>
            <p:nvPr>
              <p:custDataLst>
                <p:tags r:id="rId8"/>
              </p:custDataLst>
            </p:nvPr>
          </p:nvPicPr>
          <p:blipFill>
            <a:blip r:embed="rId31" cstate="print"/>
            <a:stretch>
              <a:fillRect/>
            </a:stretch>
          </p:blipFill>
          <p:spPr bwMode="auto">
            <a:xfrm>
              <a:off x="5471663" y="4038600"/>
              <a:ext cx="822785" cy="200028"/>
            </a:xfrm>
            <a:prstGeom prst="rect">
              <a:avLst/>
            </a:prstGeom>
            <a:noFill/>
            <a:ln/>
            <a:effectLst/>
          </p:spPr>
        </p:pic>
      </p:grpSp>
      <p:pic>
        <p:nvPicPr>
          <p:cNvPr id="40" name="Picture 39" descr="TP_tmp.png"/>
          <p:cNvPicPr>
            <a:picLocks noChangeAspect="1"/>
          </p:cNvPicPr>
          <p:nvPr>
            <p:custDataLst>
              <p:tags r:id="rId4"/>
            </p:custDataLst>
          </p:nvPr>
        </p:nvPicPr>
        <p:blipFill>
          <a:blip r:embed="rId32" cstate="print"/>
          <a:stretch>
            <a:fillRect/>
          </a:stretch>
        </p:blipFill>
        <p:spPr>
          <a:xfrm>
            <a:off x="5283708" y="5105400"/>
            <a:ext cx="1905000" cy="281789"/>
          </a:xfrm>
          <a:prstGeom prst="rect">
            <a:avLst/>
          </a:prstGeom>
        </p:spPr>
      </p:pic>
      <p:pic>
        <p:nvPicPr>
          <p:cNvPr id="43" name="Picture 42" descr="TP_tmp.png"/>
          <p:cNvPicPr>
            <a:picLocks noChangeAspect="1"/>
          </p:cNvPicPr>
          <p:nvPr>
            <p:custDataLst>
              <p:tags r:id="rId5"/>
            </p:custDataLst>
          </p:nvPr>
        </p:nvPicPr>
        <p:blipFill>
          <a:blip r:embed="rId33" cstate="print"/>
          <a:stretch>
            <a:fillRect/>
          </a:stretch>
        </p:blipFill>
        <p:spPr bwMode="auto">
          <a:xfrm>
            <a:off x="5029200" y="2133600"/>
            <a:ext cx="1688526" cy="194830"/>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linds(horizont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linds(horizontal)">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linds(horizont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blinds(horizontal)">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Midterm Answer 3</a:t>
            </a:r>
            <a:endParaRPr lang="en-SG" dirty="0"/>
          </a:p>
        </p:txBody>
      </p:sp>
      <p:pic>
        <p:nvPicPr>
          <p:cNvPr id="5" name="Picture 4" descr="TP_tmp.png"/>
          <p:cNvPicPr>
            <a:picLocks noChangeAspect="1"/>
          </p:cNvPicPr>
          <p:nvPr>
            <p:custDataLst>
              <p:tags r:id="rId1"/>
            </p:custDataLst>
          </p:nvPr>
        </p:nvPicPr>
        <p:blipFill>
          <a:blip r:embed="rId4" cstate="print"/>
          <a:stretch>
            <a:fillRect/>
          </a:stretch>
        </p:blipFill>
        <p:spPr bwMode="auto">
          <a:xfrm>
            <a:off x="609596" y="1105584"/>
            <a:ext cx="3099407" cy="3022496"/>
          </a:xfrm>
          <a:prstGeom prst="rect">
            <a:avLst/>
          </a:prstGeom>
          <a:noFill/>
          <a:ln/>
          <a:effectLst/>
        </p:spPr>
      </p:pic>
      <p:pic>
        <p:nvPicPr>
          <p:cNvPr id="6" name="Picture 5" descr="TP_tmp.png"/>
          <p:cNvPicPr>
            <a:picLocks noChangeAspect="1"/>
          </p:cNvPicPr>
          <p:nvPr>
            <p:custDataLst>
              <p:tags r:id="rId2"/>
            </p:custDataLst>
          </p:nvPr>
        </p:nvPicPr>
        <p:blipFill>
          <a:blip r:embed="rId5" cstate="print"/>
          <a:stretch>
            <a:fillRect/>
          </a:stretch>
        </p:blipFill>
        <p:spPr bwMode="auto">
          <a:xfrm>
            <a:off x="5142215" y="1105584"/>
            <a:ext cx="3279167" cy="4152216"/>
          </a:xfrm>
          <a:prstGeom prst="rect">
            <a:avLst/>
          </a:prstGeom>
          <a:noFill/>
          <a:ln/>
          <a:effectLst/>
        </p:spPr>
      </p:pic>
      <p:sp>
        <p:nvSpPr>
          <p:cNvPr id="7" name="TextBox 6"/>
          <p:cNvSpPr txBox="1"/>
          <p:nvPr/>
        </p:nvSpPr>
        <p:spPr>
          <a:xfrm>
            <a:off x="457200" y="5791200"/>
            <a:ext cx="7620000" cy="646331"/>
          </a:xfrm>
          <a:prstGeom prst="rect">
            <a:avLst/>
          </a:prstGeom>
          <a:noFill/>
        </p:spPr>
        <p:txBody>
          <a:bodyPr wrap="square" rtlCol="0">
            <a:spAutoFit/>
          </a:bodyPr>
          <a:lstStyle/>
          <a:p>
            <a:r>
              <a:rPr lang="en-US" dirty="0" smtClean="0">
                <a:solidFill>
                  <a:srgbClr val="FF0000"/>
                </a:solidFill>
              </a:rPr>
              <a:t>Time</a:t>
            </a:r>
            <a:r>
              <a:rPr lang="en-US" dirty="0" smtClean="0"/>
              <a:t> : While loop will take time O(n) and </a:t>
            </a:r>
            <a:r>
              <a:rPr lang="en-US" dirty="0" err="1" smtClean="0"/>
              <a:t>mergesort</a:t>
            </a:r>
            <a:r>
              <a:rPr lang="en-US" dirty="0" smtClean="0"/>
              <a:t> will take time </a:t>
            </a:r>
            <a:r>
              <a:rPr lang="el-GR" dirty="0" smtClean="0"/>
              <a:t>θ</a:t>
            </a:r>
            <a:r>
              <a:rPr lang="en-US" dirty="0" smtClean="0"/>
              <a:t>(n log n). Hence total time is </a:t>
            </a:r>
            <a:r>
              <a:rPr lang="el-GR" dirty="0" smtClean="0"/>
              <a:t>θ</a:t>
            </a:r>
            <a:r>
              <a:rPr lang="en-US" dirty="0" smtClean="0"/>
              <a:t>(n log n). </a:t>
            </a: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Midterm Answer 3</a:t>
            </a:r>
            <a:endParaRPr lang="en-SG" dirty="0"/>
          </a:p>
        </p:txBody>
      </p:sp>
      <p:pic>
        <p:nvPicPr>
          <p:cNvPr id="13" name="Picture 12" descr="TP_tmp.png"/>
          <p:cNvPicPr>
            <a:picLocks noChangeAspect="1"/>
          </p:cNvPicPr>
          <p:nvPr>
            <p:custDataLst>
              <p:tags r:id="rId1"/>
            </p:custDataLst>
          </p:nvPr>
        </p:nvPicPr>
        <p:blipFill>
          <a:blip r:embed="rId3" cstate="print"/>
          <a:stretch>
            <a:fillRect/>
          </a:stretch>
        </p:blipFill>
        <p:spPr bwMode="auto">
          <a:xfrm>
            <a:off x="685735" y="1143000"/>
            <a:ext cx="6400865" cy="3748124"/>
          </a:xfrm>
          <a:prstGeom prst="rect">
            <a:avLst/>
          </a:prstGeom>
          <a:noFill/>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500" dirty="0" smtClean="0">
                <a:solidFill>
                  <a:srgbClr val="FF0000"/>
                </a:solidFill>
              </a:rPr>
              <a:t>Algorithm analysis</a:t>
            </a:r>
            <a:br>
              <a:rPr lang="en-US" sz="2500" dirty="0" smtClean="0">
                <a:solidFill>
                  <a:srgbClr val="FF0000"/>
                </a:solidFill>
              </a:rPr>
            </a:br>
            <a:r>
              <a:rPr lang="en-US" sz="2500" dirty="0" smtClean="0">
                <a:solidFill>
                  <a:srgbClr val="FF0000"/>
                </a:solidFill>
              </a:rPr>
              <a:t>Worst case, Average case </a:t>
            </a:r>
            <a:endParaRPr lang="en-SG" sz="2500" dirty="0">
              <a:solidFill>
                <a:srgbClr val="FF0000"/>
              </a:solidFill>
            </a:endParaRPr>
          </a:p>
        </p:txBody>
      </p:sp>
      <p:sp>
        <p:nvSpPr>
          <p:cNvPr id="3" name="Content Placeholder 2"/>
          <p:cNvSpPr>
            <a:spLocks noGrp="1"/>
          </p:cNvSpPr>
          <p:nvPr>
            <p:ph idx="1"/>
          </p:nvPr>
        </p:nvSpPr>
        <p:spPr>
          <a:xfrm>
            <a:off x="609600" y="1600200"/>
            <a:ext cx="2895600" cy="2819400"/>
          </a:xfrm>
        </p:spPr>
        <p:txBody>
          <a:bodyPr>
            <a:noAutofit/>
          </a:bodyPr>
          <a:lstStyle/>
          <a:p>
            <a:pPr>
              <a:buNone/>
            </a:pPr>
            <a:r>
              <a:rPr lang="en-SG" sz="1300" dirty="0" smtClean="0"/>
              <a:t>Worst case analysis : </a:t>
            </a:r>
          </a:p>
          <a:p>
            <a:pPr>
              <a:buNone/>
            </a:pPr>
            <a:r>
              <a:rPr lang="en-SG" sz="1300" dirty="0" smtClean="0"/>
              <a:t>	t(n) = Maximum units of time taken by the algorithm to terminate for an input of size n. </a:t>
            </a:r>
          </a:p>
          <a:p>
            <a:pPr>
              <a:buNone/>
            </a:pPr>
            <a:endParaRPr lang="en-SG" sz="1300" dirty="0" smtClean="0"/>
          </a:p>
          <a:p>
            <a:pPr>
              <a:buNone/>
            </a:pPr>
            <a:r>
              <a:rPr lang="en-SG" sz="1300" dirty="0" smtClean="0"/>
              <a:t>Average case analysis : </a:t>
            </a:r>
          </a:p>
          <a:p>
            <a:pPr>
              <a:buNone/>
            </a:pPr>
            <a:r>
              <a:rPr lang="en-SG" sz="1300" dirty="0" smtClean="0"/>
              <a:t>	t(n) = the average units of time taken by the algorithm to terminate for an input of size n. </a:t>
            </a:r>
          </a:p>
          <a:p>
            <a:pPr>
              <a:buNone/>
            </a:pPr>
            <a:endParaRPr lang="en-SG" sz="1300" dirty="0" smtClean="0"/>
          </a:p>
          <a:p>
            <a:pPr>
              <a:buNone/>
            </a:pPr>
            <a:r>
              <a:rPr lang="en-US" sz="1300" dirty="0" smtClean="0"/>
              <a:t>Similar analysis can also be done for space required by the algorithm.</a:t>
            </a:r>
            <a:endParaRPr lang="en-SG" sz="1300" dirty="0" smtClean="0"/>
          </a:p>
        </p:txBody>
      </p:sp>
      <p:pic>
        <p:nvPicPr>
          <p:cNvPr id="4" name="Content Placeholder 3" descr="TP_tmp.png"/>
          <p:cNvPicPr>
            <a:picLocks noChangeAspect="1"/>
          </p:cNvPicPr>
          <p:nvPr>
            <p:custDataLst>
              <p:tags r:id="rId1"/>
            </p:custDataLst>
          </p:nvPr>
        </p:nvPicPr>
        <p:blipFill>
          <a:blip r:embed="rId3" cstate="print"/>
          <a:stretch>
            <a:fillRect/>
          </a:stretch>
        </p:blipFill>
        <p:spPr bwMode="auto">
          <a:xfrm>
            <a:off x="5181600" y="1600200"/>
            <a:ext cx="2514600" cy="3040236"/>
          </a:xfrm>
          <a:prstGeom prst="rect">
            <a:avLst/>
          </a:prstGeom>
          <a:noFill/>
          <a:ln/>
          <a:effectLst/>
        </p:spPr>
      </p:pic>
      <p:sp>
        <p:nvSpPr>
          <p:cNvPr id="5" name="TextBox 4"/>
          <p:cNvSpPr txBox="1"/>
          <p:nvPr/>
        </p:nvSpPr>
        <p:spPr>
          <a:xfrm>
            <a:off x="609600" y="4953000"/>
            <a:ext cx="7239000" cy="1477328"/>
          </a:xfrm>
          <a:prstGeom prst="rect">
            <a:avLst/>
          </a:prstGeom>
          <a:noFill/>
          <a:ln w="12700">
            <a:solidFill>
              <a:srgbClr val="C00000"/>
            </a:solidFill>
          </a:ln>
        </p:spPr>
        <p:txBody>
          <a:bodyPr wrap="square" rtlCol="0">
            <a:spAutoFit/>
          </a:bodyPr>
          <a:lstStyle/>
          <a:p>
            <a:r>
              <a:rPr lang="en-US" sz="1500" dirty="0" smtClean="0"/>
              <a:t>The worst case and average case times of the algorithm on an array of size n are each </a:t>
            </a:r>
          </a:p>
          <a:p>
            <a:endParaRPr lang="en-US" sz="1500" dirty="0" smtClean="0"/>
          </a:p>
          <a:p>
            <a:r>
              <a:rPr lang="en-US" sz="1500" dirty="0" smtClean="0"/>
              <a:t>constant  * (n-1) </a:t>
            </a:r>
          </a:p>
          <a:p>
            <a:endParaRPr lang="en-US" sz="1500" dirty="0" smtClean="0"/>
          </a:p>
          <a:p>
            <a:r>
              <a:rPr lang="en-US" sz="1500" dirty="0" smtClean="0"/>
              <a:t>since the while loop is always executed (n-1) times, and every other operation takes constant time.</a:t>
            </a:r>
            <a:endParaRPr lang="en-SG"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dirty="0" smtClean="0"/>
              <a:t>Midterm Answer 4</a:t>
            </a:r>
            <a:endParaRPr lang="en-SG" dirty="0"/>
          </a:p>
        </p:txBody>
      </p:sp>
      <p:sp>
        <p:nvSpPr>
          <p:cNvPr id="3" name="Content Placeholder 2"/>
          <p:cNvSpPr>
            <a:spLocks noGrp="1"/>
          </p:cNvSpPr>
          <p:nvPr>
            <p:ph idx="1"/>
          </p:nvPr>
        </p:nvSpPr>
        <p:spPr>
          <a:xfrm>
            <a:off x="457200" y="1066801"/>
            <a:ext cx="3810000" cy="4648200"/>
          </a:xfrm>
        </p:spPr>
        <p:txBody>
          <a:bodyPr>
            <a:normAutofit fontScale="85000" lnSpcReduction="20000"/>
          </a:bodyPr>
          <a:lstStyle/>
          <a:p>
            <a:pPr>
              <a:buNone/>
            </a:pPr>
            <a:r>
              <a:rPr lang="en-US" sz="2000" dirty="0" smtClean="0"/>
              <a:t>Median(</a:t>
            </a:r>
            <a:r>
              <a:rPr lang="en-US" sz="2000" dirty="0" err="1" smtClean="0"/>
              <a:t>a,b</a:t>
            </a:r>
            <a:r>
              <a:rPr lang="en-US" sz="2000" dirty="0" smtClean="0"/>
              <a:t>)</a:t>
            </a:r>
          </a:p>
          <a:p>
            <a:pPr>
              <a:buNone/>
            </a:pPr>
            <a:endParaRPr lang="en-US" sz="2000" dirty="0" smtClean="0"/>
          </a:p>
          <a:p>
            <a:pPr marL="457200" indent="-457200">
              <a:buFont typeface="+mj-lt"/>
              <a:buAutoNum type="arabicPeriod"/>
            </a:pPr>
            <a:r>
              <a:rPr lang="en-US" sz="2000" dirty="0" smtClean="0"/>
              <a:t>Set n to be the number of elements in a (also in b).</a:t>
            </a:r>
          </a:p>
          <a:p>
            <a:pPr marL="457200" indent="-457200">
              <a:buFont typeface="+mj-lt"/>
              <a:buAutoNum type="arabicPeriod"/>
            </a:pPr>
            <a:endParaRPr lang="en-US" sz="2000" dirty="0" smtClean="0"/>
          </a:p>
          <a:p>
            <a:pPr marL="457200" indent="-457200">
              <a:buFont typeface="+mj-lt"/>
              <a:buAutoNum type="arabicPeriod"/>
            </a:pPr>
            <a:r>
              <a:rPr lang="en-US" sz="2000" dirty="0" smtClean="0"/>
              <a:t>If n = 1</a:t>
            </a:r>
          </a:p>
          <a:p>
            <a:pPr marL="857250" lvl="1" indent="-457200">
              <a:buFont typeface="+mj-lt"/>
              <a:buAutoNum type="arabicPeriod"/>
            </a:pPr>
            <a:r>
              <a:rPr lang="en-US" sz="1600" dirty="0" smtClean="0"/>
              <a:t>If a[1] ≥ b[1], then return b[1]</a:t>
            </a:r>
          </a:p>
          <a:p>
            <a:pPr marL="857250" lvl="1" indent="-457200">
              <a:buFont typeface="+mj-lt"/>
              <a:buAutoNum type="arabicPeriod"/>
            </a:pPr>
            <a:r>
              <a:rPr lang="en-US" sz="1600" dirty="0" smtClean="0"/>
              <a:t>Otherwise return a[1].</a:t>
            </a:r>
          </a:p>
          <a:p>
            <a:pPr marL="457200" indent="-457200">
              <a:buNone/>
            </a:pPr>
            <a:endParaRPr lang="en-US" sz="2000" dirty="0" smtClean="0"/>
          </a:p>
          <a:p>
            <a:pPr marL="457200" indent="-457200">
              <a:buFont typeface="+mj-lt"/>
              <a:buAutoNum type="arabicPeriod"/>
            </a:pPr>
            <a:r>
              <a:rPr lang="en-US" sz="2000" dirty="0" smtClean="0"/>
              <a:t>If a[n/2] ≥ b[n/2]</a:t>
            </a:r>
          </a:p>
          <a:p>
            <a:pPr marL="857250" lvl="1" indent="-457200">
              <a:buFont typeface="+mj-lt"/>
              <a:buAutoNum type="arabicPeriod"/>
            </a:pPr>
            <a:r>
              <a:rPr lang="en-US" sz="1600" dirty="0" smtClean="0"/>
              <a:t>Then note that                                    </a:t>
            </a:r>
          </a:p>
          <a:p>
            <a:pPr marL="857250" lvl="1" indent="-457200">
              <a:buNone/>
            </a:pPr>
            <a:r>
              <a:rPr lang="en-US" sz="1600" dirty="0" smtClean="0"/>
              <a:t>a[n/2] ≥  Median(a U b) ≥ b[n/2+1]</a:t>
            </a:r>
          </a:p>
          <a:p>
            <a:pPr marL="857250" lvl="1" indent="-457200">
              <a:buAutoNum type="arabicPeriod" startAt="2"/>
            </a:pPr>
            <a:r>
              <a:rPr lang="en-US" sz="1600" dirty="0" smtClean="0"/>
              <a:t>The problem now reduces to size n/2 and then we can proceed similarly. </a:t>
            </a:r>
          </a:p>
          <a:p>
            <a:pPr marL="857250" lvl="1" indent="-457200">
              <a:buAutoNum type="arabicPeriod" startAt="2"/>
            </a:pPr>
            <a:endParaRPr lang="en-US" sz="1600" dirty="0" smtClean="0"/>
          </a:p>
          <a:p>
            <a:pPr marL="457200" indent="-457200">
              <a:buNone/>
            </a:pPr>
            <a:r>
              <a:rPr lang="en-US" sz="2000" dirty="0" smtClean="0"/>
              <a:t>5.	If a[n/2] &lt; b[n/2]</a:t>
            </a:r>
          </a:p>
          <a:p>
            <a:pPr marL="857250" lvl="1" indent="-457200">
              <a:buFont typeface="+mj-lt"/>
              <a:buAutoNum type="arabicPeriod"/>
            </a:pPr>
            <a:r>
              <a:rPr lang="en-US" sz="1600" dirty="0" smtClean="0"/>
              <a:t>Then note that                                    a[n/2+1 ] ≤ Median(a U b) ≤ b[n/2]</a:t>
            </a:r>
          </a:p>
          <a:p>
            <a:pPr marL="857250" lvl="1" indent="-457200">
              <a:buNone/>
            </a:pPr>
            <a:r>
              <a:rPr lang="en-US" sz="1600" dirty="0" smtClean="0"/>
              <a:t>2.	The problem now reduces to size n/2 and then we can proceed similarly. </a:t>
            </a:r>
          </a:p>
          <a:p>
            <a:pPr marL="857250" lvl="1" indent="-457200">
              <a:buNone/>
            </a:pPr>
            <a:endParaRPr lang="en-US" sz="1600" dirty="0" smtClean="0"/>
          </a:p>
        </p:txBody>
      </p:sp>
      <p:pic>
        <p:nvPicPr>
          <p:cNvPr id="17" name="Picture 16" descr="TP_tmp.png"/>
          <p:cNvPicPr>
            <a:picLocks noChangeAspect="1"/>
          </p:cNvPicPr>
          <p:nvPr>
            <p:custDataLst>
              <p:tags r:id="rId1"/>
            </p:custDataLst>
          </p:nvPr>
        </p:nvPicPr>
        <p:blipFill>
          <a:blip r:embed="rId3" cstate="print"/>
          <a:stretch>
            <a:fillRect/>
          </a:stretch>
        </p:blipFill>
        <p:spPr bwMode="auto">
          <a:xfrm>
            <a:off x="4724379" y="914400"/>
            <a:ext cx="3031675" cy="4413108"/>
          </a:xfrm>
          <a:prstGeom prst="rect">
            <a:avLst/>
          </a:prstGeom>
          <a:noFill/>
          <a:ln/>
          <a:effectLst/>
        </p:spPr>
      </p:pic>
      <p:sp>
        <p:nvSpPr>
          <p:cNvPr id="14" name="TextBox 13"/>
          <p:cNvSpPr txBox="1"/>
          <p:nvPr/>
        </p:nvSpPr>
        <p:spPr>
          <a:xfrm>
            <a:off x="381000" y="5867400"/>
            <a:ext cx="8229600" cy="784830"/>
          </a:xfrm>
          <a:prstGeom prst="rect">
            <a:avLst/>
          </a:prstGeom>
          <a:noFill/>
        </p:spPr>
        <p:txBody>
          <a:bodyPr wrap="square" rtlCol="0">
            <a:spAutoFit/>
          </a:bodyPr>
          <a:lstStyle/>
          <a:p>
            <a:r>
              <a:rPr lang="en-US" sz="1500" dirty="0" smtClean="0">
                <a:solidFill>
                  <a:srgbClr val="FF0000"/>
                </a:solidFill>
              </a:rPr>
              <a:t>Time : </a:t>
            </a:r>
            <a:r>
              <a:rPr lang="en-US" sz="1500" dirty="0" smtClean="0"/>
              <a:t>With each iteration of the while loop, the difference between j and </a:t>
            </a:r>
            <a:r>
              <a:rPr lang="en-US" sz="1500" dirty="0" err="1" smtClean="0"/>
              <a:t>i</a:t>
            </a:r>
            <a:r>
              <a:rPr lang="en-US" sz="1500" dirty="0" smtClean="0"/>
              <a:t> (similarly the difference between l and k) reduces by factor of 2. Hence while loop can run log n times. Hence overall running time is O(log n).</a:t>
            </a:r>
            <a:endParaRPr lang="en-SG"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linds(horizontal)">
                                      <p:cBhvr>
                                        <p:cTn id="20" dur="500"/>
                                        <p:tgtEl>
                                          <p:spTgt spid="3">
                                            <p:txEl>
                                              <p:pRg st="5" end="5"/>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500"/>
                                        <p:tgtEl>
                                          <p:spTgt spid="3">
                                            <p:txEl>
                                              <p:pRg st="9" end="9"/>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blinds(horizontal)">
                                      <p:cBhvr>
                                        <p:cTn id="34" dur="500"/>
                                        <p:tgtEl>
                                          <p:spTgt spid="3">
                                            <p:txEl>
                                              <p:pRg st="10" end="10"/>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blinds(horizontal)">
                                      <p:cBhvr>
                                        <p:cTn id="37" dur="500"/>
                                        <p:tgtEl>
                                          <p:spTgt spid="3">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blinds(horizontal)">
                                      <p:cBhvr>
                                        <p:cTn id="42" dur="500"/>
                                        <p:tgtEl>
                                          <p:spTgt spid="3">
                                            <p:txEl>
                                              <p:pRg st="13" end="13"/>
                                            </p:txEl>
                                          </p:spTgt>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animEffect transition="in" filter="blinds(horizontal)">
                                      <p:cBhvr>
                                        <p:cTn id="45" dur="500"/>
                                        <p:tgtEl>
                                          <p:spTgt spid="3">
                                            <p:txEl>
                                              <p:pRg st="14" end="14"/>
                                            </p:txEl>
                                          </p:spTgt>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
                                            <p:txEl>
                                              <p:pRg st="15" end="15"/>
                                            </p:txEl>
                                          </p:spTgt>
                                        </p:tgtEl>
                                        <p:attrNameLst>
                                          <p:attrName>style.visibility</p:attrName>
                                        </p:attrNameLst>
                                      </p:cBhvr>
                                      <p:to>
                                        <p:strVal val="visible"/>
                                      </p:to>
                                    </p:set>
                                    <p:animEffect transition="in" filter="blinds(horizontal)">
                                      <p:cBhvr>
                                        <p:cTn id="48" dur="500"/>
                                        <p:tgtEl>
                                          <p:spTgt spid="3">
                                            <p:txEl>
                                              <p:pRg st="15" end="1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linds(horizontal)">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linds(horizontal)">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normAutofit fontScale="90000"/>
          </a:bodyPr>
          <a:lstStyle/>
          <a:p>
            <a:r>
              <a:rPr lang="en-US" dirty="0" smtClean="0"/>
              <a:t>Optimal Matrix Multiplication</a:t>
            </a:r>
            <a:endParaRPr lang="en-SG" dirty="0"/>
          </a:p>
        </p:txBody>
      </p:sp>
      <p:pic>
        <p:nvPicPr>
          <p:cNvPr id="15" name="Picture 14" descr="TP_tmp.png"/>
          <p:cNvPicPr>
            <a:picLocks noChangeAspect="1"/>
          </p:cNvPicPr>
          <p:nvPr>
            <p:custDataLst>
              <p:tags r:id="rId1"/>
            </p:custDataLst>
          </p:nvPr>
        </p:nvPicPr>
        <p:blipFill>
          <a:blip r:embed="rId5" cstate="print"/>
          <a:stretch>
            <a:fillRect/>
          </a:stretch>
        </p:blipFill>
        <p:spPr bwMode="auto">
          <a:xfrm>
            <a:off x="380990" y="1676400"/>
            <a:ext cx="4415599" cy="4329364"/>
          </a:xfrm>
          <a:prstGeom prst="rect">
            <a:avLst/>
          </a:prstGeom>
          <a:noFill/>
          <a:ln/>
          <a:effectLst/>
        </p:spPr>
      </p:pic>
      <p:pic>
        <p:nvPicPr>
          <p:cNvPr id="13" name="Picture 12" descr="TP_tmp.png"/>
          <p:cNvPicPr>
            <a:picLocks noChangeAspect="1"/>
          </p:cNvPicPr>
          <p:nvPr>
            <p:custDataLst>
              <p:tags r:id="rId2"/>
            </p:custDataLst>
          </p:nvPr>
        </p:nvPicPr>
        <p:blipFill>
          <a:blip r:embed="rId6" cstate="print"/>
          <a:stretch>
            <a:fillRect/>
          </a:stretch>
        </p:blipFill>
        <p:spPr bwMode="auto">
          <a:xfrm>
            <a:off x="1862582" y="838200"/>
            <a:ext cx="4961633" cy="254442"/>
          </a:xfrm>
          <a:prstGeom prst="rect">
            <a:avLst/>
          </a:prstGeom>
          <a:noFill/>
          <a:ln/>
          <a:effectLst/>
        </p:spPr>
      </p:pic>
      <p:sp>
        <p:nvSpPr>
          <p:cNvPr id="10" name="TextBox 9"/>
          <p:cNvSpPr txBox="1"/>
          <p:nvPr/>
        </p:nvSpPr>
        <p:spPr>
          <a:xfrm>
            <a:off x="4953000" y="1752600"/>
            <a:ext cx="4038600" cy="4201150"/>
          </a:xfrm>
          <a:prstGeom prst="rect">
            <a:avLst/>
          </a:prstGeom>
          <a:noFill/>
          <a:ln>
            <a:solidFill>
              <a:srgbClr val="FF0000"/>
            </a:solidFill>
          </a:ln>
        </p:spPr>
        <p:txBody>
          <a:bodyPr wrap="square" rtlCol="0">
            <a:spAutoFit/>
          </a:bodyPr>
          <a:lstStyle/>
          <a:p>
            <a:r>
              <a:rPr lang="en-US" dirty="0" smtClean="0">
                <a:solidFill>
                  <a:srgbClr val="FF0000"/>
                </a:solidFill>
              </a:rPr>
              <a:t>Idea : </a:t>
            </a:r>
            <a:r>
              <a:rPr lang="en-US" dirty="0" smtClean="0"/>
              <a:t>Let s[</a:t>
            </a:r>
            <a:r>
              <a:rPr lang="en-US" dirty="0" err="1" smtClean="0"/>
              <a:t>i,j</a:t>
            </a:r>
            <a:r>
              <a:rPr lang="en-US" dirty="0" smtClean="0"/>
              <a:t>] represent the minimum number of scalar multiplications needed to multiply </a:t>
            </a:r>
            <a:r>
              <a:rPr lang="en-US" dirty="0" err="1" smtClean="0"/>
              <a:t>ith</a:t>
            </a:r>
            <a:r>
              <a:rPr lang="en-US" dirty="0" smtClean="0"/>
              <a:t> matrix through </a:t>
            </a:r>
            <a:r>
              <a:rPr lang="en-US" dirty="0" err="1" smtClean="0"/>
              <a:t>jth</a:t>
            </a:r>
            <a:r>
              <a:rPr lang="en-US" dirty="0" smtClean="0"/>
              <a:t> matrix.</a:t>
            </a:r>
          </a:p>
          <a:p>
            <a:endParaRPr lang="en-US" dirty="0" smtClean="0"/>
          </a:p>
          <a:p>
            <a:r>
              <a:rPr lang="en-US" dirty="0" smtClean="0"/>
              <a:t>The idea is that to find s[</a:t>
            </a:r>
            <a:r>
              <a:rPr lang="en-US" dirty="0" err="1" smtClean="0"/>
              <a:t>i,j</a:t>
            </a:r>
            <a:r>
              <a:rPr lang="en-US" dirty="0" smtClean="0"/>
              <a:t>] you check for groupings (</a:t>
            </a:r>
            <a:r>
              <a:rPr lang="en-US" dirty="0" err="1" smtClean="0"/>
              <a:t>i,k</a:t>
            </a:r>
            <a:r>
              <a:rPr lang="en-US" dirty="0" smtClean="0"/>
              <a:t>) and (</a:t>
            </a:r>
            <a:r>
              <a:rPr lang="en-US" dirty="0" err="1" smtClean="0"/>
              <a:t>k,j</a:t>
            </a:r>
            <a:r>
              <a:rPr lang="en-US" dirty="0" smtClean="0"/>
              <a:t>) for all k between </a:t>
            </a:r>
            <a:r>
              <a:rPr lang="en-US" dirty="0" err="1" smtClean="0"/>
              <a:t>i</a:t>
            </a:r>
            <a:r>
              <a:rPr lang="en-US" dirty="0" smtClean="0"/>
              <a:t> and j; one of them must be optimal, so take their minimum.</a:t>
            </a:r>
          </a:p>
          <a:p>
            <a:endParaRPr lang="en-US" dirty="0" smtClean="0"/>
          </a:p>
          <a:p>
            <a:r>
              <a:rPr lang="en-US" dirty="0" smtClean="0"/>
              <a:t>Start with s[</a:t>
            </a:r>
            <a:r>
              <a:rPr lang="en-US" dirty="0" err="1" smtClean="0"/>
              <a:t>i,i</a:t>
            </a:r>
            <a:r>
              <a:rPr lang="en-US" dirty="0" smtClean="0"/>
              <a:t>]= 0 for all </a:t>
            </a:r>
            <a:r>
              <a:rPr lang="en-US" dirty="0" err="1" smtClean="0"/>
              <a:t>i</a:t>
            </a:r>
            <a:r>
              <a:rPr lang="en-US" dirty="0" smtClean="0"/>
              <a:t>. Iteratively calculate by increasing w from 0 to n-1 and increasing </a:t>
            </a:r>
            <a:r>
              <a:rPr lang="en-US" dirty="0" err="1" smtClean="0"/>
              <a:t>i</a:t>
            </a:r>
            <a:r>
              <a:rPr lang="en-US" dirty="0" smtClean="0"/>
              <a:t> from 1 to n-w :</a:t>
            </a:r>
          </a:p>
          <a:p>
            <a:endParaRPr lang="en-US" dirty="0" smtClean="0"/>
          </a:p>
          <a:p>
            <a:r>
              <a:rPr lang="en-US" dirty="0" smtClean="0"/>
              <a:t>s[</a:t>
            </a:r>
            <a:r>
              <a:rPr lang="en-US" dirty="0" err="1" smtClean="0"/>
              <a:t>i,i+w</a:t>
            </a:r>
            <a:r>
              <a:rPr lang="en-US" dirty="0" smtClean="0"/>
              <a:t>] = </a:t>
            </a:r>
          </a:p>
          <a:p>
            <a:r>
              <a:rPr lang="en-US" sz="1500" dirty="0" smtClean="0"/>
              <a:t>min</a:t>
            </a:r>
            <a:r>
              <a:rPr lang="en-US" sz="1500" baseline="-25000" dirty="0" smtClean="0"/>
              <a:t>k</a:t>
            </a:r>
            <a:r>
              <a:rPr lang="en-US" sz="1500" dirty="0" smtClean="0"/>
              <a:t>{s[</a:t>
            </a:r>
            <a:r>
              <a:rPr lang="en-US" sz="1500" dirty="0" err="1" smtClean="0"/>
              <a:t>i,k</a:t>
            </a:r>
            <a:r>
              <a:rPr lang="en-US" sz="1500" dirty="0" smtClean="0"/>
              <a:t>] + s[k+1,i+w] + size[i-1]size[k]size[</a:t>
            </a:r>
            <a:r>
              <a:rPr lang="en-US" sz="1500" dirty="0" err="1" smtClean="0"/>
              <a:t>i+w</a:t>
            </a:r>
            <a:r>
              <a:rPr lang="en-US" sz="1500" dirty="0" smtClean="0"/>
              <a:t>]}</a:t>
            </a:r>
          </a:p>
        </p:txBody>
      </p:sp>
      <p:sp>
        <p:nvSpPr>
          <p:cNvPr id="11" name="TextBox 10"/>
          <p:cNvSpPr txBox="1"/>
          <p:nvPr/>
        </p:nvSpPr>
        <p:spPr>
          <a:xfrm>
            <a:off x="914400" y="1219200"/>
            <a:ext cx="7467600" cy="369332"/>
          </a:xfrm>
          <a:prstGeom prst="rect">
            <a:avLst/>
          </a:prstGeom>
          <a:noFill/>
        </p:spPr>
        <p:txBody>
          <a:bodyPr wrap="square" rtlCol="0">
            <a:spAutoFit/>
          </a:bodyPr>
          <a:lstStyle/>
          <a:p>
            <a:r>
              <a:rPr lang="en-US" dirty="0" smtClean="0"/>
              <a:t>Need to multiply matrices by using least number of scalar multiplications.</a:t>
            </a:r>
            <a:endParaRPr lang="en-SG" dirty="0"/>
          </a:p>
        </p:txBody>
      </p:sp>
      <p:sp>
        <p:nvSpPr>
          <p:cNvPr id="14" name="TextBox 13"/>
          <p:cNvSpPr txBox="1"/>
          <p:nvPr/>
        </p:nvSpPr>
        <p:spPr>
          <a:xfrm>
            <a:off x="3276600" y="6248400"/>
            <a:ext cx="1981200" cy="369332"/>
          </a:xfrm>
          <a:prstGeom prst="rect">
            <a:avLst/>
          </a:prstGeom>
          <a:noFill/>
        </p:spPr>
        <p:txBody>
          <a:bodyPr wrap="square" rtlCol="0">
            <a:spAutoFit/>
          </a:bodyPr>
          <a:lstStyle/>
          <a:p>
            <a:r>
              <a:rPr lang="en-US" dirty="0" smtClean="0">
                <a:solidFill>
                  <a:srgbClr val="FF0000"/>
                </a:solidFill>
              </a:rPr>
              <a:t>Time </a:t>
            </a:r>
            <a:r>
              <a:rPr lang="en-US" dirty="0" smtClean="0"/>
              <a:t>: </a:t>
            </a:r>
            <a:r>
              <a:rPr lang="el-GR" dirty="0" smtClean="0"/>
              <a:t>θ</a:t>
            </a:r>
            <a:r>
              <a:rPr lang="en-US" dirty="0" smtClean="0"/>
              <a:t>(n</a:t>
            </a:r>
            <a:r>
              <a:rPr lang="en-US" baseline="30000" dirty="0" smtClean="0"/>
              <a:t>3</a:t>
            </a:r>
            <a:r>
              <a:rPr lang="en-US" dirty="0" smtClean="0"/>
              <a:t>)</a:t>
            </a:r>
            <a:endParaRPr lang="en-SG"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304800"/>
            <a:ext cx="8229600" cy="6397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500" b="0" i="0" u="none" strike="noStrike" kern="1200" cap="none" spc="0" normalizeH="0" baseline="0" noProof="0" dirty="0" smtClean="0">
                <a:ln>
                  <a:noFill/>
                </a:ln>
                <a:solidFill>
                  <a:srgbClr val="FF0000"/>
                </a:solidFill>
                <a:effectLst/>
                <a:uLnTx/>
                <a:uFillTx/>
                <a:latin typeface="+mj-lt"/>
                <a:ea typeface="+mj-ea"/>
                <a:cs typeface="+mj-cs"/>
              </a:rPr>
              <a:t>The longest common subsequence problem</a:t>
            </a:r>
            <a:endParaRPr kumimoji="0" lang="en-SG" sz="3500" b="0" i="0" u="none" strike="noStrike" kern="1200" cap="none" spc="0" normalizeH="0" baseline="0" noProof="0" dirty="0">
              <a:ln>
                <a:noFill/>
              </a:ln>
              <a:solidFill>
                <a:srgbClr val="FF0000"/>
              </a:solidFill>
              <a:effectLst/>
              <a:uLnTx/>
              <a:uFillTx/>
              <a:latin typeface="+mj-lt"/>
              <a:ea typeface="+mj-ea"/>
              <a:cs typeface="+mj-cs"/>
            </a:endParaRPr>
          </a:p>
        </p:txBody>
      </p:sp>
      <p:sp>
        <p:nvSpPr>
          <p:cNvPr id="6" name="TextBox 5"/>
          <p:cNvSpPr txBox="1"/>
          <p:nvPr/>
        </p:nvSpPr>
        <p:spPr>
          <a:xfrm>
            <a:off x="914400" y="1524000"/>
            <a:ext cx="6324600" cy="4247317"/>
          </a:xfrm>
          <a:prstGeom prst="rect">
            <a:avLst/>
          </a:prstGeom>
          <a:noFill/>
        </p:spPr>
        <p:txBody>
          <a:bodyPr wrap="square" rtlCol="0">
            <a:spAutoFit/>
          </a:bodyPr>
          <a:lstStyle/>
          <a:p>
            <a:r>
              <a:rPr lang="en-US" dirty="0" smtClean="0"/>
              <a:t>Given two sequences  a[1], …, a[m]  and b[1], ….b[n]</a:t>
            </a:r>
          </a:p>
          <a:p>
            <a:endParaRPr lang="en-US" dirty="0" smtClean="0"/>
          </a:p>
          <a:p>
            <a:r>
              <a:rPr lang="en-US" dirty="0" smtClean="0"/>
              <a:t>find a subsequence a[i</a:t>
            </a:r>
            <a:r>
              <a:rPr lang="en-US" baseline="-25000" dirty="0" smtClean="0"/>
              <a:t>1</a:t>
            </a:r>
            <a:r>
              <a:rPr lang="en-US" dirty="0" smtClean="0"/>
              <a:t>], …, a[</a:t>
            </a:r>
            <a:r>
              <a:rPr lang="en-US" dirty="0" err="1" smtClean="0"/>
              <a:t>i</a:t>
            </a:r>
            <a:r>
              <a:rPr lang="en-US" baseline="-25000" dirty="0" err="1" smtClean="0"/>
              <a:t>k</a:t>
            </a:r>
            <a:r>
              <a:rPr lang="en-US" dirty="0" smtClean="0"/>
              <a:t>] of a[1], …, a[m]    </a:t>
            </a:r>
          </a:p>
          <a:p>
            <a:r>
              <a:rPr lang="en-US" dirty="0" smtClean="0"/>
              <a:t>	</a:t>
            </a:r>
          </a:p>
          <a:p>
            <a:r>
              <a:rPr lang="en-US" dirty="0" smtClean="0"/>
              <a:t>and find a subsequence b[j</a:t>
            </a:r>
            <a:r>
              <a:rPr lang="en-US" baseline="-25000" dirty="0" smtClean="0"/>
              <a:t>1</a:t>
            </a:r>
            <a:r>
              <a:rPr lang="en-US" dirty="0" smtClean="0"/>
              <a:t>], …, b[</a:t>
            </a:r>
            <a:r>
              <a:rPr lang="en-US" dirty="0" err="1" smtClean="0"/>
              <a:t>j</a:t>
            </a:r>
            <a:r>
              <a:rPr lang="en-US" baseline="-25000" dirty="0" err="1" smtClean="0"/>
              <a:t>k</a:t>
            </a:r>
            <a:r>
              <a:rPr lang="en-US" dirty="0" smtClean="0"/>
              <a:t>] of b[1], …, b[n]    </a:t>
            </a:r>
          </a:p>
          <a:p>
            <a:endParaRPr lang="en-US" dirty="0" smtClean="0"/>
          </a:p>
          <a:p>
            <a:r>
              <a:rPr lang="en-US" dirty="0" smtClean="0"/>
              <a:t>such that  a[i</a:t>
            </a:r>
            <a:r>
              <a:rPr lang="en-US" baseline="-25000" dirty="0" smtClean="0"/>
              <a:t>1</a:t>
            </a:r>
            <a:r>
              <a:rPr lang="en-US" dirty="0" smtClean="0"/>
              <a:t>] = b[j</a:t>
            </a:r>
            <a:r>
              <a:rPr lang="en-US" baseline="-25000" dirty="0" smtClean="0"/>
              <a:t>1</a:t>
            </a:r>
            <a:r>
              <a:rPr lang="en-US" dirty="0" smtClean="0"/>
              <a:t>] , …, a[</a:t>
            </a:r>
            <a:r>
              <a:rPr lang="en-US" dirty="0" err="1" smtClean="0"/>
              <a:t>i</a:t>
            </a:r>
            <a:r>
              <a:rPr lang="en-US" baseline="-25000" dirty="0" err="1" smtClean="0"/>
              <a:t>k</a:t>
            </a:r>
            <a:r>
              <a:rPr lang="en-US" dirty="0" smtClean="0"/>
              <a:t>] = b[</a:t>
            </a:r>
            <a:r>
              <a:rPr lang="en-US" dirty="0" err="1" smtClean="0"/>
              <a:t>j</a:t>
            </a:r>
            <a:r>
              <a:rPr lang="en-US" baseline="-25000" dirty="0" err="1" smtClean="0"/>
              <a:t>k</a:t>
            </a:r>
            <a:r>
              <a:rPr lang="en-US" dirty="0" smtClean="0"/>
              <a:t>].</a:t>
            </a:r>
          </a:p>
          <a:p>
            <a:endParaRPr lang="en-US" dirty="0" smtClean="0"/>
          </a:p>
          <a:p>
            <a:r>
              <a:rPr lang="en-US" dirty="0" smtClean="0"/>
              <a:t>The task is to maximize k.</a:t>
            </a:r>
          </a:p>
          <a:p>
            <a:endParaRPr lang="en-US" dirty="0" smtClean="0"/>
          </a:p>
          <a:p>
            <a:r>
              <a:rPr lang="en-US" dirty="0" smtClean="0"/>
              <a:t>Example :    For  </a:t>
            </a:r>
          </a:p>
          <a:p>
            <a:endParaRPr lang="en-US" dirty="0" smtClean="0"/>
          </a:p>
          <a:p>
            <a:r>
              <a:rPr lang="en-US" dirty="0" smtClean="0"/>
              <a:t>a , b , c, d, e, f        and      a, e, c, f, d, g, p</a:t>
            </a:r>
          </a:p>
          <a:p>
            <a:endParaRPr lang="en-US" dirty="0" smtClean="0"/>
          </a:p>
          <a:p>
            <a:r>
              <a:rPr lang="en-US" dirty="0" smtClean="0"/>
              <a:t>A longest common subsequence is  (a, c, d). Another is (</a:t>
            </a:r>
            <a:r>
              <a:rPr lang="en-US" dirty="0" err="1" smtClean="0"/>
              <a:t>a,c,f</a:t>
            </a:r>
            <a:r>
              <a:rPr lang="en-US" dirty="0" smtClean="0"/>
              <a:t>).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longest common subsequence problem</a:t>
            </a:r>
            <a:endParaRPr lang="en-SG" dirty="0"/>
          </a:p>
        </p:txBody>
      </p:sp>
      <p:pic>
        <p:nvPicPr>
          <p:cNvPr id="7" name="Picture 6" descr="TP_tmp.png"/>
          <p:cNvPicPr>
            <a:picLocks noChangeAspect="1"/>
          </p:cNvPicPr>
          <p:nvPr>
            <p:custDataLst>
              <p:tags r:id="rId1"/>
            </p:custDataLst>
          </p:nvPr>
        </p:nvPicPr>
        <p:blipFill>
          <a:blip r:embed="rId4" cstate="print"/>
          <a:stretch>
            <a:fillRect/>
          </a:stretch>
        </p:blipFill>
        <p:spPr bwMode="auto">
          <a:xfrm>
            <a:off x="685793" y="1066800"/>
            <a:ext cx="7155511" cy="214665"/>
          </a:xfrm>
          <a:prstGeom prst="rect">
            <a:avLst/>
          </a:prstGeom>
          <a:noFill/>
          <a:ln/>
          <a:effectLst/>
        </p:spPr>
      </p:pic>
      <p:sp>
        <p:nvSpPr>
          <p:cNvPr id="6" name="TextBox 5"/>
          <p:cNvSpPr txBox="1"/>
          <p:nvPr/>
        </p:nvSpPr>
        <p:spPr>
          <a:xfrm>
            <a:off x="4191000" y="1524000"/>
            <a:ext cx="4572000" cy="4939814"/>
          </a:xfrm>
          <a:prstGeom prst="rect">
            <a:avLst/>
          </a:prstGeom>
          <a:noFill/>
          <a:ln>
            <a:solidFill>
              <a:srgbClr val="FF0000"/>
            </a:solidFill>
          </a:ln>
        </p:spPr>
        <p:txBody>
          <a:bodyPr wrap="square" rtlCol="0">
            <a:spAutoFit/>
          </a:bodyPr>
          <a:lstStyle/>
          <a:p>
            <a:r>
              <a:rPr lang="en-US" sz="1500" dirty="0" smtClean="0">
                <a:solidFill>
                  <a:srgbClr val="FF0000"/>
                </a:solidFill>
              </a:rPr>
              <a:t>Idea : </a:t>
            </a:r>
            <a:r>
              <a:rPr lang="en-SG" sz="1500" dirty="0" smtClean="0"/>
              <a:t>Let c[</a:t>
            </a:r>
            <a:r>
              <a:rPr lang="en-SG" sz="1500" dirty="0" err="1" smtClean="0"/>
              <a:t>i</a:t>
            </a:r>
            <a:r>
              <a:rPr lang="en-SG" sz="1500" dirty="0" smtClean="0"/>
              <a:t>][j] be the length of a longest common subsequence of </a:t>
            </a:r>
          </a:p>
          <a:p>
            <a:r>
              <a:rPr lang="en-SG" sz="1500" dirty="0" smtClean="0"/>
              <a:t>a[1], …, a[</a:t>
            </a:r>
            <a:r>
              <a:rPr lang="en-SG" sz="1500" dirty="0" err="1" smtClean="0"/>
              <a:t>i</a:t>
            </a:r>
            <a:r>
              <a:rPr lang="en-SG" sz="1500" dirty="0" smtClean="0"/>
              <a:t>]    and     b[1], …, b[j]</a:t>
            </a:r>
          </a:p>
          <a:p>
            <a:r>
              <a:rPr lang="en-SG" sz="1500" dirty="0" smtClean="0"/>
              <a:t>for </a:t>
            </a:r>
            <a:r>
              <a:rPr lang="en-SG" sz="1500" dirty="0" err="1" smtClean="0"/>
              <a:t>i</a:t>
            </a:r>
            <a:r>
              <a:rPr lang="en-SG" sz="1500" dirty="0" smtClean="0"/>
              <a:t> = 0, …, m and j=0, …, n. </a:t>
            </a:r>
          </a:p>
          <a:p>
            <a:endParaRPr lang="en-US" sz="1500" dirty="0" smtClean="0"/>
          </a:p>
          <a:p>
            <a:r>
              <a:rPr lang="en-US" sz="1500" dirty="0" smtClean="0"/>
              <a:t>The idea is that if a[</a:t>
            </a:r>
            <a:r>
              <a:rPr lang="en-US" sz="1500" dirty="0" err="1" smtClean="0"/>
              <a:t>i</a:t>
            </a:r>
            <a:r>
              <a:rPr lang="en-US" sz="1500" dirty="0" smtClean="0"/>
              <a:t>]=b[j] then a[</a:t>
            </a:r>
            <a:r>
              <a:rPr lang="en-US" sz="1500" dirty="0" err="1" smtClean="0"/>
              <a:t>i</a:t>
            </a:r>
            <a:r>
              <a:rPr lang="en-US" sz="1500" dirty="0" smtClean="0"/>
              <a:t>] appears in a longest common subsequence, otherwise a longest common subsequence needs to be found in </a:t>
            </a:r>
          </a:p>
          <a:p>
            <a:r>
              <a:rPr lang="en-US" sz="1500" dirty="0" smtClean="0"/>
              <a:t>a[1] … a[i-1] and b[1] … b[j] </a:t>
            </a:r>
          </a:p>
          <a:p>
            <a:r>
              <a:rPr lang="en-US" sz="1500" dirty="0" smtClean="0"/>
              <a:t>Or</a:t>
            </a:r>
          </a:p>
          <a:p>
            <a:r>
              <a:rPr lang="en-US" sz="1500" dirty="0" smtClean="0"/>
              <a:t>a[1] … a[</a:t>
            </a:r>
            <a:r>
              <a:rPr lang="en-US" sz="1500" dirty="0" err="1" smtClean="0"/>
              <a:t>i</a:t>
            </a:r>
            <a:r>
              <a:rPr lang="en-US" sz="1500" dirty="0" smtClean="0"/>
              <a:t>] and b[1] … b[j-1] </a:t>
            </a:r>
          </a:p>
          <a:p>
            <a:endParaRPr lang="en-US" sz="1500" dirty="0" smtClean="0"/>
          </a:p>
          <a:p>
            <a:r>
              <a:rPr lang="en-US" sz="1500" dirty="0" smtClean="0"/>
              <a:t>Start with c[</a:t>
            </a:r>
            <a:r>
              <a:rPr lang="en-US" sz="1500" dirty="0" err="1" smtClean="0"/>
              <a:t>i</a:t>
            </a:r>
            <a:r>
              <a:rPr lang="en-US" sz="1500" dirty="0" smtClean="0"/>
              <a:t>][0] = 0 for all i and c[0][j]=0 for all j. Iteratively calculate by increasing </a:t>
            </a:r>
            <a:r>
              <a:rPr lang="en-US" sz="1500" dirty="0" err="1" smtClean="0"/>
              <a:t>i</a:t>
            </a:r>
            <a:r>
              <a:rPr lang="en-US" sz="1500" dirty="0" smtClean="0"/>
              <a:t> from 1 to m and increasing j from 1 to n:</a:t>
            </a:r>
          </a:p>
          <a:p>
            <a:endParaRPr lang="en-US" sz="1500" dirty="0" smtClean="0"/>
          </a:p>
          <a:p>
            <a:r>
              <a:rPr lang="en-US" sz="1500" dirty="0" smtClean="0"/>
              <a:t>If a[</a:t>
            </a:r>
            <a:r>
              <a:rPr lang="en-US" sz="1500" dirty="0" err="1" smtClean="0"/>
              <a:t>i</a:t>
            </a:r>
            <a:r>
              <a:rPr lang="en-US" sz="1500" dirty="0" smtClean="0"/>
              <a:t>] != b[j] then</a:t>
            </a:r>
          </a:p>
          <a:p>
            <a:r>
              <a:rPr lang="en-US" sz="1500" dirty="0" smtClean="0"/>
              <a:t>	c[</a:t>
            </a:r>
            <a:r>
              <a:rPr lang="en-US" sz="1500" dirty="0" err="1" smtClean="0"/>
              <a:t>i</a:t>
            </a:r>
            <a:r>
              <a:rPr lang="en-US" sz="1500" dirty="0" smtClean="0"/>
              <a:t>][j] = max{c[i-1][j] , c[</a:t>
            </a:r>
            <a:r>
              <a:rPr lang="en-US" sz="1500" dirty="0" err="1" smtClean="0"/>
              <a:t>i</a:t>
            </a:r>
            <a:r>
              <a:rPr lang="en-US" sz="1500" dirty="0" smtClean="0"/>
              <a:t>][j-1]}</a:t>
            </a:r>
          </a:p>
          <a:p>
            <a:endParaRPr lang="en-US" sz="1500" dirty="0" smtClean="0">
              <a:solidFill>
                <a:srgbClr val="FF0000"/>
              </a:solidFill>
            </a:endParaRPr>
          </a:p>
          <a:p>
            <a:r>
              <a:rPr lang="en-US" sz="1500" dirty="0" smtClean="0"/>
              <a:t>else </a:t>
            </a:r>
          </a:p>
          <a:p>
            <a:r>
              <a:rPr lang="en-US" sz="1500" dirty="0" smtClean="0"/>
              <a:t>	c[</a:t>
            </a:r>
            <a:r>
              <a:rPr lang="en-US" sz="1500" dirty="0" err="1" smtClean="0"/>
              <a:t>i</a:t>
            </a:r>
            <a:r>
              <a:rPr lang="en-US" sz="1500" dirty="0" smtClean="0"/>
              <a:t>][j] = 1+ c[i-1][j-1] .</a:t>
            </a:r>
          </a:p>
        </p:txBody>
      </p:sp>
      <p:pic>
        <p:nvPicPr>
          <p:cNvPr id="9" name="Picture 8" descr="TP_tmp.png"/>
          <p:cNvPicPr>
            <a:picLocks noChangeAspect="1"/>
          </p:cNvPicPr>
          <p:nvPr>
            <p:custDataLst>
              <p:tags r:id="rId2"/>
            </p:custDataLst>
          </p:nvPr>
        </p:nvPicPr>
        <p:blipFill>
          <a:blip r:embed="rId5" cstate="print"/>
          <a:stretch>
            <a:fillRect/>
          </a:stretch>
        </p:blipFill>
        <p:spPr>
          <a:xfrm>
            <a:off x="381000" y="1524000"/>
            <a:ext cx="3505200" cy="3956422"/>
          </a:xfrm>
          <a:prstGeom prst="rect">
            <a:avLst/>
          </a:prstGeom>
        </p:spPr>
      </p:pic>
      <p:sp>
        <p:nvSpPr>
          <p:cNvPr id="10" name="TextBox 9"/>
          <p:cNvSpPr txBox="1"/>
          <p:nvPr/>
        </p:nvSpPr>
        <p:spPr>
          <a:xfrm>
            <a:off x="609600" y="6019800"/>
            <a:ext cx="2514600" cy="369332"/>
          </a:xfrm>
          <a:prstGeom prst="rect">
            <a:avLst/>
          </a:prstGeom>
          <a:noFill/>
        </p:spPr>
        <p:txBody>
          <a:bodyPr wrap="square" rtlCol="0">
            <a:spAutoFit/>
          </a:bodyPr>
          <a:lstStyle/>
          <a:p>
            <a:r>
              <a:rPr lang="en-US" dirty="0" smtClean="0">
                <a:solidFill>
                  <a:srgbClr val="FF0000"/>
                </a:solidFill>
              </a:rPr>
              <a:t>Time</a:t>
            </a:r>
            <a:r>
              <a:rPr lang="en-US" dirty="0" smtClean="0"/>
              <a:t> : </a:t>
            </a:r>
            <a:r>
              <a:rPr lang="el-GR" dirty="0" smtClean="0"/>
              <a:t>θ</a:t>
            </a:r>
            <a:r>
              <a:rPr lang="en-US" dirty="0" smtClean="0"/>
              <a:t>(</a:t>
            </a:r>
            <a:r>
              <a:rPr lang="en-US" dirty="0" err="1" smtClean="0"/>
              <a:t>mn</a:t>
            </a:r>
            <a:r>
              <a:rPr lang="en-US" dirty="0" smtClean="0"/>
              <a:t>)</a:t>
            </a:r>
            <a:endParaRPr lang="en-SG"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Floyd’s algorithm for All Pairs Shortest Paths</a:t>
            </a:r>
            <a:endParaRPr lang="en-SG" dirty="0"/>
          </a:p>
        </p:txBody>
      </p:sp>
      <p:sp>
        <p:nvSpPr>
          <p:cNvPr id="7" name="TextBox 6"/>
          <p:cNvSpPr txBox="1"/>
          <p:nvPr/>
        </p:nvSpPr>
        <p:spPr>
          <a:xfrm>
            <a:off x="685800" y="1066800"/>
            <a:ext cx="7772400" cy="1200329"/>
          </a:xfrm>
          <a:prstGeom prst="rect">
            <a:avLst/>
          </a:prstGeom>
          <a:noFill/>
        </p:spPr>
        <p:txBody>
          <a:bodyPr wrap="square" rtlCol="0">
            <a:spAutoFit/>
          </a:bodyPr>
          <a:lstStyle/>
          <a:p>
            <a:r>
              <a:rPr lang="en-US" dirty="0" smtClean="0"/>
              <a:t>We want to find shortest paths between all pairs of vertices in a simple, undirected, weighted graph G. We are given matrix A (as a two dimensional array), such that A[</a:t>
            </a:r>
            <a:r>
              <a:rPr lang="en-US" dirty="0" err="1" smtClean="0"/>
              <a:t>i</a:t>
            </a:r>
            <a:r>
              <a:rPr lang="en-US" dirty="0" smtClean="0"/>
              <a:t>][j] is the weight of the edge (</a:t>
            </a:r>
            <a:r>
              <a:rPr lang="en-US" dirty="0" err="1" smtClean="0"/>
              <a:t>i,j</a:t>
            </a:r>
            <a:r>
              <a:rPr lang="en-US" dirty="0" smtClean="0"/>
              <a:t>), if there is edge (</a:t>
            </a:r>
            <a:r>
              <a:rPr lang="en-US" dirty="0" err="1" smtClean="0"/>
              <a:t>i,j</a:t>
            </a:r>
            <a:r>
              <a:rPr lang="en-US" dirty="0" smtClean="0"/>
              <a:t>). Otherwise A[</a:t>
            </a:r>
            <a:r>
              <a:rPr lang="en-US" dirty="0" err="1" smtClean="0"/>
              <a:t>i</a:t>
            </a:r>
            <a:r>
              <a:rPr lang="en-US" dirty="0" smtClean="0"/>
              <a:t>][j] is ∞ . </a:t>
            </a:r>
            <a:endParaRPr lang="en-SG" dirty="0"/>
          </a:p>
        </p:txBody>
      </p:sp>
      <p:sp>
        <p:nvSpPr>
          <p:cNvPr id="8" name="TextBox 7"/>
          <p:cNvSpPr txBox="1"/>
          <p:nvPr/>
        </p:nvSpPr>
        <p:spPr>
          <a:xfrm>
            <a:off x="762000" y="2438400"/>
            <a:ext cx="7239000" cy="3970318"/>
          </a:xfrm>
          <a:prstGeom prst="rect">
            <a:avLst/>
          </a:prstGeom>
          <a:noFill/>
        </p:spPr>
        <p:txBody>
          <a:bodyPr wrap="square" rtlCol="0">
            <a:spAutoFit/>
          </a:bodyPr>
          <a:lstStyle/>
          <a:p>
            <a:r>
              <a:rPr lang="en-US" dirty="0" smtClean="0">
                <a:solidFill>
                  <a:srgbClr val="FF0000"/>
                </a:solidFill>
              </a:rPr>
              <a:t>Idea</a:t>
            </a:r>
            <a:r>
              <a:rPr lang="en-US" dirty="0" smtClean="0"/>
              <a:t>: Let </a:t>
            </a:r>
            <a:r>
              <a:rPr lang="en-US" dirty="0" err="1" smtClean="0"/>
              <a:t>A</a:t>
            </a:r>
            <a:r>
              <a:rPr lang="en-US" baseline="30000" dirty="0" err="1" smtClean="0"/>
              <a:t>k</a:t>
            </a:r>
            <a:r>
              <a:rPr lang="en-US" dirty="0" smtClean="0"/>
              <a:t> represent the matrix such that </a:t>
            </a:r>
            <a:r>
              <a:rPr lang="en-US" dirty="0" err="1" smtClean="0"/>
              <a:t>A</a:t>
            </a:r>
            <a:r>
              <a:rPr lang="en-US" baseline="30000" dirty="0" err="1" smtClean="0"/>
              <a:t>k</a:t>
            </a:r>
            <a:r>
              <a:rPr lang="en-US" dirty="0" smtClean="0"/>
              <a:t>[</a:t>
            </a:r>
            <a:r>
              <a:rPr lang="en-US" dirty="0" err="1" smtClean="0"/>
              <a:t>i</a:t>
            </a:r>
            <a:r>
              <a:rPr lang="en-US" dirty="0" smtClean="0"/>
              <a:t>][j] is the length of a shortest path from </a:t>
            </a:r>
            <a:r>
              <a:rPr lang="en-US" dirty="0" err="1" smtClean="0"/>
              <a:t>i</a:t>
            </a:r>
            <a:r>
              <a:rPr lang="en-US" dirty="0" smtClean="0"/>
              <a:t> to j, where the intermediate vertices allowed is {1,2, …, k}. </a:t>
            </a:r>
          </a:p>
          <a:p>
            <a:endParaRPr lang="en-US" dirty="0" smtClean="0"/>
          </a:p>
          <a:p>
            <a:r>
              <a:rPr lang="en-US" dirty="0" smtClean="0"/>
              <a:t>Initially A</a:t>
            </a:r>
            <a:r>
              <a:rPr lang="en-US" baseline="30000" dirty="0" smtClean="0"/>
              <a:t>0</a:t>
            </a:r>
            <a:r>
              <a:rPr lang="en-US" dirty="0" smtClean="0"/>
              <a:t> = A, when no intermediate vertex is allowed.</a:t>
            </a:r>
          </a:p>
          <a:p>
            <a:endParaRPr lang="en-US" dirty="0" smtClean="0"/>
          </a:p>
          <a:p>
            <a:r>
              <a:rPr lang="en-US" dirty="0" smtClean="0"/>
              <a:t>Assume we have computed A</a:t>
            </a:r>
            <a:r>
              <a:rPr lang="en-US" baseline="30000" dirty="0" smtClean="0"/>
              <a:t>(k-1)</a:t>
            </a:r>
            <a:r>
              <a:rPr lang="en-US" dirty="0" smtClean="0"/>
              <a:t>. Then to compute </a:t>
            </a:r>
            <a:r>
              <a:rPr lang="en-US" dirty="0" err="1" smtClean="0"/>
              <a:t>A</a:t>
            </a:r>
            <a:r>
              <a:rPr lang="en-US" baseline="30000" dirty="0" err="1" smtClean="0"/>
              <a:t>k</a:t>
            </a:r>
            <a:r>
              <a:rPr lang="en-US" dirty="0" smtClean="0"/>
              <a:t>[</a:t>
            </a:r>
            <a:r>
              <a:rPr lang="en-US" dirty="0" err="1" smtClean="0"/>
              <a:t>i</a:t>
            </a:r>
            <a:r>
              <a:rPr lang="en-US" dirty="0" smtClean="0"/>
              <a:t>][j] :</a:t>
            </a:r>
          </a:p>
          <a:p>
            <a:endParaRPr lang="en-US" dirty="0" smtClean="0"/>
          </a:p>
          <a:p>
            <a:pPr marL="342900" indent="-342900">
              <a:buFont typeface="+mj-lt"/>
              <a:buAutoNum type="alphaLcParenR"/>
            </a:pPr>
            <a:r>
              <a:rPr lang="en-US" dirty="0" smtClean="0"/>
              <a:t>If k appears in a shortest path between </a:t>
            </a:r>
            <a:r>
              <a:rPr lang="en-US" dirty="0" err="1" smtClean="0"/>
              <a:t>i</a:t>
            </a:r>
            <a:r>
              <a:rPr lang="en-US" dirty="0" smtClean="0"/>
              <a:t> and j with intermediate allowed vertices being {1, …, k}, then</a:t>
            </a:r>
          </a:p>
          <a:p>
            <a:pPr marL="800100" lvl="1" indent="-342900"/>
            <a:r>
              <a:rPr lang="en-US" dirty="0" smtClean="0"/>
              <a:t>	</a:t>
            </a:r>
            <a:r>
              <a:rPr lang="en-US" dirty="0" err="1" smtClean="0"/>
              <a:t>A</a:t>
            </a:r>
            <a:r>
              <a:rPr lang="en-US" baseline="30000" dirty="0" err="1" smtClean="0"/>
              <a:t>k</a:t>
            </a:r>
            <a:r>
              <a:rPr lang="en-US" dirty="0" smtClean="0"/>
              <a:t>[</a:t>
            </a:r>
            <a:r>
              <a:rPr lang="en-US" dirty="0" err="1" smtClean="0"/>
              <a:t>i</a:t>
            </a:r>
            <a:r>
              <a:rPr lang="en-US" dirty="0" smtClean="0"/>
              <a:t>][j] = A</a:t>
            </a:r>
            <a:r>
              <a:rPr lang="en-US" baseline="30000" dirty="0" smtClean="0"/>
              <a:t>(k-1)</a:t>
            </a:r>
            <a:r>
              <a:rPr lang="en-US" dirty="0" smtClean="0"/>
              <a:t>[</a:t>
            </a:r>
            <a:r>
              <a:rPr lang="en-US" dirty="0" err="1" smtClean="0"/>
              <a:t>i</a:t>
            </a:r>
            <a:r>
              <a:rPr lang="en-US" dirty="0" smtClean="0"/>
              <a:t>][k] + A</a:t>
            </a:r>
            <a:r>
              <a:rPr lang="en-US" baseline="30000" dirty="0" smtClean="0"/>
              <a:t>(k-1)</a:t>
            </a:r>
            <a:r>
              <a:rPr lang="en-US" dirty="0" smtClean="0"/>
              <a:t>[k][j]</a:t>
            </a:r>
            <a:endParaRPr lang="en-SG" dirty="0" smtClean="0"/>
          </a:p>
          <a:p>
            <a:pPr marL="800100" lvl="1" indent="-342900"/>
            <a:endParaRPr lang="en-US" dirty="0" smtClean="0"/>
          </a:p>
          <a:p>
            <a:pPr marL="342900" indent="-342900">
              <a:buAutoNum type="alphaLcParenR" startAt="2"/>
            </a:pPr>
            <a:r>
              <a:rPr lang="en-US" dirty="0" smtClean="0"/>
              <a:t>If k does not appear in a shortest path between </a:t>
            </a:r>
            <a:r>
              <a:rPr lang="en-US" dirty="0" err="1" smtClean="0"/>
              <a:t>i</a:t>
            </a:r>
            <a:r>
              <a:rPr lang="en-US" dirty="0" smtClean="0"/>
              <a:t> and j with intermediate allowed vertices being {1, …, k}, then</a:t>
            </a:r>
          </a:p>
          <a:p>
            <a:pPr marL="342900" indent="-342900"/>
            <a:r>
              <a:rPr lang="en-US" dirty="0" smtClean="0"/>
              <a:t>		</a:t>
            </a:r>
            <a:r>
              <a:rPr lang="en-US" dirty="0" err="1" smtClean="0"/>
              <a:t>A</a:t>
            </a:r>
            <a:r>
              <a:rPr lang="en-US" baseline="30000" dirty="0" err="1" smtClean="0"/>
              <a:t>k</a:t>
            </a:r>
            <a:r>
              <a:rPr lang="en-US" dirty="0" smtClean="0"/>
              <a:t>[</a:t>
            </a:r>
            <a:r>
              <a:rPr lang="en-US" dirty="0" err="1" smtClean="0"/>
              <a:t>i</a:t>
            </a:r>
            <a:r>
              <a:rPr lang="en-US" dirty="0" smtClean="0"/>
              <a:t>][j] = A</a:t>
            </a:r>
            <a:r>
              <a:rPr lang="en-US" baseline="30000" dirty="0" smtClean="0"/>
              <a:t>(k-1)</a:t>
            </a:r>
            <a:r>
              <a:rPr lang="en-US" dirty="0" smtClean="0"/>
              <a:t>[</a:t>
            </a:r>
            <a:r>
              <a:rPr lang="en-US" dirty="0" err="1" smtClean="0"/>
              <a:t>i</a:t>
            </a:r>
            <a:r>
              <a:rPr lang="en-US" dirty="0" smtClean="0"/>
              <a:t>][j]</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Floyd’s algorithm for All Pairs Shortest Paths</a:t>
            </a:r>
            <a:endParaRPr lang="en-SG" dirty="0"/>
          </a:p>
        </p:txBody>
      </p:sp>
      <p:pic>
        <p:nvPicPr>
          <p:cNvPr id="4" name="Picture 3" descr="TP_tmp.png"/>
          <p:cNvPicPr>
            <a:picLocks noChangeAspect="1"/>
          </p:cNvPicPr>
          <p:nvPr>
            <p:custDataLst>
              <p:tags r:id="rId1"/>
            </p:custDataLst>
          </p:nvPr>
        </p:nvPicPr>
        <p:blipFill>
          <a:blip r:embed="rId3" cstate="print"/>
          <a:stretch>
            <a:fillRect/>
          </a:stretch>
        </p:blipFill>
        <p:spPr bwMode="auto">
          <a:xfrm>
            <a:off x="1828800" y="2133600"/>
            <a:ext cx="3200400" cy="4177033"/>
          </a:xfrm>
          <a:prstGeom prst="rect">
            <a:avLst/>
          </a:prstGeom>
          <a:noFill/>
          <a:ln/>
          <a:effectLst/>
        </p:spPr>
      </p:pic>
      <p:sp>
        <p:nvSpPr>
          <p:cNvPr id="5" name="TextBox 4"/>
          <p:cNvSpPr txBox="1"/>
          <p:nvPr/>
        </p:nvSpPr>
        <p:spPr>
          <a:xfrm>
            <a:off x="838200" y="1066800"/>
            <a:ext cx="7010400" cy="923330"/>
          </a:xfrm>
          <a:prstGeom prst="rect">
            <a:avLst/>
          </a:prstGeom>
          <a:noFill/>
        </p:spPr>
        <p:txBody>
          <a:bodyPr wrap="square" rtlCol="0">
            <a:spAutoFit/>
          </a:bodyPr>
          <a:lstStyle/>
          <a:p>
            <a:r>
              <a:rPr lang="en-US" dirty="0" smtClean="0"/>
              <a:t>In the algorithm below, at the end A[</a:t>
            </a:r>
            <a:r>
              <a:rPr lang="en-US" dirty="0" err="1" smtClean="0"/>
              <a:t>i</a:t>
            </a:r>
            <a:r>
              <a:rPr lang="en-US" dirty="0" smtClean="0"/>
              <a:t>][j] is the length of a shortest path between </a:t>
            </a:r>
            <a:r>
              <a:rPr lang="en-US" dirty="0" err="1" smtClean="0"/>
              <a:t>i</a:t>
            </a:r>
            <a:r>
              <a:rPr lang="en-US" dirty="0" smtClean="0"/>
              <a:t> and j. Also next[</a:t>
            </a:r>
            <a:r>
              <a:rPr lang="en-US" dirty="0" err="1" smtClean="0"/>
              <a:t>i</a:t>
            </a:r>
            <a:r>
              <a:rPr lang="en-US" dirty="0" smtClean="0"/>
              <a:t>][j] is the vertex after </a:t>
            </a:r>
            <a:r>
              <a:rPr lang="en-US" dirty="0" err="1" smtClean="0"/>
              <a:t>i</a:t>
            </a:r>
            <a:r>
              <a:rPr lang="en-US" dirty="0" smtClean="0"/>
              <a:t>, in a shortest path from </a:t>
            </a:r>
            <a:r>
              <a:rPr lang="en-US" dirty="0" err="1" smtClean="0"/>
              <a:t>i</a:t>
            </a:r>
            <a:r>
              <a:rPr lang="en-US" dirty="0" smtClean="0"/>
              <a:t> to j.</a:t>
            </a:r>
            <a:endParaRPr lang="en-SG" dirty="0"/>
          </a:p>
        </p:txBody>
      </p:sp>
      <p:sp>
        <p:nvSpPr>
          <p:cNvPr id="6" name="TextBox 5"/>
          <p:cNvSpPr txBox="1"/>
          <p:nvPr/>
        </p:nvSpPr>
        <p:spPr>
          <a:xfrm>
            <a:off x="6553200" y="3581400"/>
            <a:ext cx="1752600" cy="369332"/>
          </a:xfrm>
          <a:prstGeom prst="rect">
            <a:avLst/>
          </a:prstGeom>
          <a:noFill/>
        </p:spPr>
        <p:txBody>
          <a:bodyPr wrap="square" rtlCol="0">
            <a:spAutoFit/>
          </a:bodyPr>
          <a:lstStyle/>
          <a:p>
            <a:r>
              <a:rPr lang="en-US" dirty="0" smtClean="0">
                <a:solidFill>
                  <a:srgbClr val="FF0000"/>
                </a:solidFill>
              </a:rPr>
              <a:t>Time</a:t>
            </a:r>
            <a:r>
              <a:rPr lang="en-US" dirty="0" smtClean="0"/>
              <a:t> : </a:t>
            </a:r>
            <a:r>
              <a:rPr lang="el-GR" dirty="0" smtClean="0"/>
              <a:t>θ</a:t>
            </a:r>
            <a:r>
              <a:rPr lang="en-US" dirty="0" smtClean="0"/>
              <a:t>(n</a:t>
            </a:r>
            <a:r>
              <a:rPr lang="en-US" baseline="30000" dirty="0" smtClean="0"/>
              <a:t>3</a:t>
            </a:r>
            <a:r>
              <a:rPr lang="en-US" dirty="0" smtClean="0"/>
              <a:t>)</a:t>
            </a:r>
            <a:endParaRPr lang="en-SG" baseline="30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Warshall’s</a:t>
            </a:r>
            <a:r>
              <a:rPr lang="en-US" dirty="0" smtClean="0"/>
              <a:t> Algorithm</a:t>
            </a:r>
            <a:endParaRPr lang="en-SG" dirty="0"/>
          </a:p>
        </p:txBody>
      </p:sp>
      <p:sp>
        <p:nvSpPr>
          <p:cNvPr id="4" name="TextBox 3"/>
          <p:cNvSpPr txBox="1"/>
          <p:nvPr/>
        </p:nvSpPr>
        <p:spPr>
          <a:xfrm>
            <a:off x="685800" y="1066800"/>
            <a:ext cx="7772400" cy="1200329"/>
          </a:xfrm>
          <a:prstGeom prst="rect">
            <a:avLst/>
          </a:prstGeom>
          <a:noFill/>
        </p:spPr>
        <p:txBody>
          <a:bodyPr wrap="square" rtlCol="0">
            <a:spAutoFit/>
          </a:bodyPr>
          <a:lstStyle/>
          <a:p>
            <a:r>
              <a:rPr lang="en-US" dirty="0" smtClean="0"/>
              <a:t>We are given a simple, undirected, weighted graph G. We want to find for all pairs of vertices, if they are connected or not? We are given adjacency matrix A (as a two dimensional array), such that A[</a:t>
            </a:r>
            <a:r>
              <a:rPr lang="en-US" dirty="0" err="1" smtClean="0"/>
              <a:t>i</a:t>
            </a:r>
            <a:r>
              <a:rPr lang="en-US" dirty="0" smtClean="0"/>
              <a:t>][j] is 1 if there is an edge (</a:t>
            </a:r>
            <a:r>
              <a:rPr lang="en-US" dirty="0" err="1" smtClean="0"/>
              <a:t>i,j</a:t>
            </a:r>
            <a:r>
              <a:rPr lang="en-US" dirty="0" smtClean="0"/>
              <a:t>); otherwise A[</a:t>
            </a:r>
            <a:r>
              <a:rPr lang="en-US" dirty="0" err="1" smtClean="0"/>
              <a:t>i</a:t>
            </a:r>
            <a:r>
              <a:rPr lang="en-US" dirty="0" smtClean="0"/>
              <a:t>][j] is 0 . </a:t>
            </a:r>
            <a:endParaRPr lang="en-SG" dirty="0"/>
          </a:p>
        </p:txBody>
      </p:sp>
      <p:sp>
        <p:nvSpPr>
          <p:cNvPr id="5" name="TextBox 4"/>
          <p:cNvSpPr txBox="1"/>
          <p:nvPr/>
        </p:nvSpPr>
        <p:spPr>
          <a:xfrm>
            <a:off x="762000" y="2438400"/>
            <a:ext cx="7239000" cy="4247317"/>
          </a:xfrm>
          <a:prstGeom prst="rect">
            <a:avLst/>
          </a:prstGeom>
          <a:noFill/>
        </p:spPr>
        <p:txBody>
          <a:bodyPr wrap="square" rtlCol="0">
            <a:spAutoFit/>
          </a:bodyPr>
          <a:lstStyle/>
          <a:p>
            <a:r>
              <a:rPr lang="en-US" dirty="0" smtClean="0">
                <a:solidFill>
                  <a:srgbClr val="FF0000"/>
                </a:solidFill>
              </a:rPr>
              <a:t>Idea</a:t>
            </a:r>
            <a:r>
              <a:rPr lang="en-US" dirty="0" smtClean="0"/>
              <a:t>: Let </a:t>
            </a:r>
            <a:r>
              <a:rPr lang="en-US" dirty="0" err="1" smtClean="0"/>
              <a:t>A</a:t>
            </a:r>
            <a:r>
              <a:rPr lang="en-US" baseline="30000" dirty="0" err="1" smtClean="0"/>
              <a:t>k</a:t>
            </a:r>
            <a:r>
              <a:rPr lang="en-US" dirty="0" smtClean="0"/>
              <a:t> represent the matrix such that </a:t>
            </a:r>
            <a:r>
              <a:rPr lang="en-US" dirty="0" err="1" smtClean="0"/>
              <a:t>A</a:t>
            </a:r>
            <a:r>
              <a:rPr lang="en-US" baseline="30000" dirty="0" err="1" smtClean="0"/>
              <a:t>k</a:t>
            </a:r>
            <a:r>
              <a:rPr lang="en-US" dirty="0" smtClean="0"/>
              <a:t>[</a:t>
            </a:r>
            <a:r>
              <a:rPr lang="en-US" dirty="0" err="1" smtClean="0"/>
              <a:t>i</a:t>
            </a:r>
            <a:r>
              <a:rPr lang="en-US" dirty="0" smtClean="0"/>
              <a:t>][j] =1 if there is a path from </a:t>
            </a:r>
            <a:r>
              <a:rPr lang="en-US" dirty="0" err="1" smtClean="0"/>
              <a:t>i</a:t>
            </a:r>
            <a:r>
              <a:rPr lang="en-US" dirty="0" smtClean="0"/>
              <a:t> to j, where the intermediate vertices allowed is {1,2, …, k} (otherwise </a:t>
            </a:r>
            <a:r>
              <a:rPr lang="en-US" dirty="0" err="1" smtClean="0"/>
              <a:t>A</a:t>
            </a:r>
            <a:r>
              <a:rPr lang="en-US" baseline="30000" dirty="0" err="1" smtClean="0"/>
              <a:t>k</a:t>
            </a:r>
            <a:r>
              <a:rPr lang="en-US" dirty="0" smtClean="0"/>
              <a:t>[</a:t>
            </a:r>
            <a:r>
              <a:rPr lang="en-US" dirty="0" err="1" smtClean="0"/>
              <a:t>i</a:t>
            </a:r>
            <a:r>
              <a:rPr lang="en-US" dirty="0" smtClean="0"/>
              <a:t>][j] =0). </a:t>
            </a:r>
          </a:p>
          <a:p>
            <a:endParaRPr lang="en-US" dirty="0" smtClean="0"/>
          </a:p>
          <a:p>
            <a:r>
              <a:rPr lang="en-US" dirty="0" smtClean="0"/>
              <a:t>Initially A</a:t>
            </a:r>
            <a:r>
              <a:rPr lang="en-US" baseline="30000" dirty="0" smtClean="0"/>
              <a:t>0</a:t>
            </a:r>
            <a:r>
              <a:rPr lang="en-US" dirty="0" smtClean="0"/>
              <a:t> = A, when no intermediate vertex is allowed.</a:t>
            </a:r>
          </a:p>
          <a:p>
            <a:endParaRPr lang="en-US" dirty="0" smtClean="0"/>
          </a:p>
          <a:p>
            <a:r>
              <a:rPr lang="en-US" dirty="0" smtClean="0"/>
              <a:t>Assume we have computed A</a:t>
            </a:r>
            <a:r>
              <a:rPr lang="en-US" baseline="30000" dirty="0" smtClean="0"/>
              <a:t>(k-1)</a:t>
            </a:r>
            <a:r>
              <a:rPr lang="en-US" dirty="0" smtClean="0"/>
              <a:t>. Then to compute </a:t>
            </a:r>
            <a:r>
              <a:rPr lang="en-US" dirty="0" err="1" smtClean="0"/>
              <a:t>A</a:t>
            </a:r>
            <a:r>
              <a:rPr lang="en-US" baseline="30000" dirty="0" err="1" smtClean="0"/>
              <a:t>k</a:t>
            </a:r>
            <a:r>
              <a:rPr lang="en-US" dirty="0" smtClean="0"/>
              <a:t>[</a:t>
            </a:r>
            <a:r>
              <a:rPr lang="en-US" dirty="0" err="1" smtClean="0"/>
              <a:t>i</a:t>
            </a:r>
            <a:r>
              <a:rPr lang="en-US" dirty="0" smtClean="0"/>
              <a:t>][j] :</a:t>
            </a:r>
          </a:p>
          <a:p>
            <a:endParaRPr lang="en-US" dirty="0" smtClean="0"/>
          </a:p>
          <a:p>
            <a:pPr marL="342900" indent="-342900">
              <a:buFont typeface="+mj-lt"/>
              <a:buAutoNum type="alphaLcParenR"/>
            </a:pPr>
            <a:r>
              <a:rPr lang="en-US" dirty="0" smtClean="0"/>
              <a:t>If k appears in a path between </a:t>
            </a:r>
            <a:r>
              <a:rPr lang="en-US" dirty="0" err="1" smtClean="0"/>
              <a:t>i</a:t>
            </a:r>
            <a:r>
              <a:rPr lang="en-US" dirty="0" smtClean="0"/>
              <a:t> and j with intermediate allowed vertices being {1, …, k}, then</a:t>
            </a:r>
          </a:p>
          <a:p>
            <a:pPr marL="800100" lvl="1" indent="-342900"/>
            <a:r>
              <a:rPr lang="en-US" dirty="0" smtClean="0"/>
              <a:t>	</a:t>
            </a:r>
            <a:r>
              <a:rPr lang="en-US" dirty="0" err="1" smtClean="0"/>
              <a:t>A</a:t>
            </a:r>
            <a:r>
              <a:rPr lang="en-US" baseline="30000" dirty="0" err="1" smtClean="0"/>
              <a:t>k</a:t>
            </a:r>
            <a:r>
              <a:rPr lang="en-US" dirty="0" smtClean="0"/>
              <a:t>[</a:t>
            </a:r>
            <a:r>
              <a:rPr lang="en-US" dirty="0" err="1" smtClean="0"/>
              <a:t>i</a:t>
            </a:r>
            <a:r>
              <a:rPr lang="en-US" dirty="0" smtClean="0"/>
              <a:t>][j] = A</a:t>
            </a:r>
            <a:r>
              <a:rPr lang="en-US" baseline="30000" dirty="0" smtClean="0"/>
              <a:t>(k-1)</a:t>
            </a:r>
            <a:r>
              <a:rPr lang="en-US" dirty="0" smtClean="0"/>
              <a:t>[</a:t>
            </a:r>
            <a:r>
              <a:rPr lang="en-US" dirty="0" err="1" smtClean="0"/>
              <a:t>i</a:t>
            </a:r>
            <a:r>
              <a:rPr lang="en-US" dirty="0" smtClean="0"/>
              <a:t>][k]  AND A</a:t>
            </a:r>
            <a:r>
              <a:rPr lang="en-US" baseline="30000" dirty="0" smtClean="0"/>
              <a:t>(k-1)</a:t>
            </a:r>
            <a:r>
              <a:rPr lang="en-US" dirty="0" smtClean="0"/>
              <a:t>[k][j]</a:t>
            </a:r>
            <a:endParaRPr lang="en-SG" dirty="0" smtClean="0"/>
          </a:p>
          <a:p>
            <a:pPr marL="800100" lvl="1" indent="-342900"/>
            <a:endParaRPr lang="en-US" dirty="0" smtClean="0"/>
          </a:p>
          <a:p>
            <a:pPr marL="342900" indent="-342900">
              <a:buAutoNum type="alphaLcParenR" startAt="2"/>
            </a:pPr>
            <a:r>
              <a:rPr lang="en-US" dirty="0" smtClean="0"/>
              <a:t>If k does not appear in a path between </a:t>
            </a:r>
            <a:r>
              <a:rPr lang="en-US" dirty="0" err="1" smtClean="0"/>
              <a:t>i</a:t>
            </a:r>
            <a:r>
              <a:rPr lang="en-US" dirty="0" smtClean="0"/>
              <a:t> and j with intermediate allowed vertices being {1, …, k}, then</a:t>
            </a:r>
          </a:p>
          <a:p>
            <a:pPr marL="342900" indent="-342900"/>
            <a:r>
              <a:rPr lang="en-US" dirty="0" smtClean="0"/>
              <a:t>		</a:t>
            </a:r>
            <a:r>
              <a:rPr lang="en-US" dirty="0" err="1" smtClean="0"/>
              <a:t>A</a:t>
            </a:r>
            <a:r>
              <a:rPr lang="en-US" baseline="30000" dirty="0" err="1" smtClean="0"/>
              <a:t>k</a:t>
            </a:r>
            <a:r>
              <a:rPr lang="en-US" dirty="0" smtClean="0"/>
              <a:t>[</a:t>
            </a:r>
            <a:r>
              <a:rPr lang="en-US" dirty="0" err="1" smtClean="0"/>
              <a:t>i</a:t>
            </a:r>
            <a:r>
              <a:rPr lang="en-US" dirty="0" smtClean="0"/>
              <a:t>][j] = A</a:t>
            </a:r>
            <a:r>
              <a:rPr lang="en-US" baseline="30000" dirty="0" smtClean="0"/>
              <a:t>(k-1)</a:t>
            </a:r>
            <a:r>
              <a:rPr lang="en-US" dirty="0" smtClean="0"/>
              <a:t>[</a:t>
            </a:r>
            <a:r>
              <a:rPr lang="en-US" dirty="0" err="1" smtClean="0"/>
              <a:t>i</a:t>
            </a:r>
            <a:r>
              <a:rPr lang="en-US" dirty="0" smtClean="0"/>
              <a:t>][j]</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Warshall’s</a:t>
            </a:r>
            <a:r>
              <a:rPr lang="en-US" dirty="0" smtClean="0"/>
              <a:t> Algorithm</a:t>
            </a:r>
            <a:endParaRPr lang="en-SG" dirty="0"/>
          </a:p>
        </p:txBody>
      </p:sp>
      <p:pic>
        <p:nvPicPr>
          <p:cNvPr id="9" name="Picture 8" descr="TP_tmp.png"/>
          <p:cNvPicPr>
            <a:picLocks noChangeAspect="1"/>
          </p:cNvPicPr>
          <p:nvPr>
            <p:custDataLst>
              <p:tags r:id="rId1"/>
            </p:custDataLst>
          </p:nvPr>
        </p:nvPicPr>
        <p:blipFill>
          <a:blip r:embed="rId4" cstate="print"/>
          <a:stretch>
            <a:fillRect/>
          </a:stretch>
        </p:blipFill>
        <p:spPr bwMode="auto">
          <a:xfrm>
            <a:off x="1066800" y="1905000"/>
            <a:ext cx="2772154" cy="2772154"/>
          </a:xfrm>
          <a:prstGeom prst="rect">
            <a:avLst/>
          </a:prstGeom>
          <a:noFill/>
          <a:ln/>
          <a:effectLst/>
        </p:spPr>
      </p:pic>
      <p:sp>
        <p:nvSpPr>
          <p:cNvPr id="5" name="TextBox 4"/>
          <p:cNvSpPr txBox="1"/>
          <p:nvPr/>
        </p:nvSpPr>
        <p:spPr>
          <a:xfrm>
            <a:off x="838200" y="990600"/>
            <a:ext cx="7010400" cy="646331"/>
          </a:xfrm>
          <a:prstGeom prst="rect">
            <a:avLst/>
          </a:prstGeom>
          <a:noFill/>
        </p:spPr>
        <p:txBody>
          <a:bodyPr wrap="square" rtlCol="0">
            <a:spAutoFit/>
          </a:bodyPr>
          <a:lstStyle/>
          <a:p>
            <a:r>
              <a:rPr lang="en-US" dirty="0" smtClean="0"/>
              <a:t>In the algorithm below, at the end A[</a:t>
            </a:r>
            <a:r>
              <a:rPr lang="en-US" dirty="0" err="1" smtClean="0"/>
              <a:t>i</a:t>
            </a:r>
            <a:r>
              <a:rPr lang="en-US" dirty="0" smtClean="0"/>
              <a:t>][j] =1 if there is a path between </a:t>
            </a:r>
            <a:r>
              <a:rPr lang="en-US" dirty="0" err="1" smtClean="0"/>
              <a:t>i</a:t>
            </a:r>
            <a:r>
              <a:rPr lang="en-US" dirty="0" smtClean="0"/>
              <a:t> and j. </a:t>
            </a:r>
            <a:endParaRPr lang="en-SG" dirty="0"/>
          </a:p>
        </p:txBody>
      </p:sp>
      <p:sp>
        <p:nvSpPr>
          <p:cNvPr id="6" name="TextBox 5"/>
          <p:cNvSpPr txBox="1"/>
          <p:nvPr/>
        </p:nvSpPr>
        <p:spPr>
          <a:xfrm>
            <a:off x="5410200" y="2438400"/>
            <a:ext cx="1752600" cy="369332"/>
          </a:xfrm>
          <a:prstGeom prst="rect">
            <a:avLst/>
          </a:prstGeom>
          <a:noFill/>
        </p:spPr>
        <p:txBody>
          <a:bodyPr wrap="square" rtlCol="0">
            <a:spAutoFit/>
          </a:bodyPr>
          <a:lstStyle/>
          <a:p>
            <a:r>
              <a:rPr lang="en-US" dirty="0" smtClean="0">
                <a:solidFill>
                  <a:srgbClr val="FF0000"/>
                </a:solidFill>
              </a:rPr>
              <a:t>Time</a:t>
            </a:r>
            <a:r>
              <a:rPr lang="en-US" dirty="0" smtClean="0"/>
              <a:t> : </a:t>
            </a:r>
            <a:r>
              <a:rPr lang="el-GR" dirty="0" smtClean="0"/>
              <a:t>θ</a:t>
            </a:r>
            <a:r>
              <a:rPr lang="en-US" dirty="0" smtClean="0"/>
              <a:t>(n</a:t>
            </a:r>
            <a:r>
              <a:rPr lang="en-US" baseline="30000" dirty="0" smtClean="0"/>
              <a:t>3</a:t>
            </a:r>
            <a:r>
              <a:rPr lang="en-US" dirty="0" smtClean="0"/>
              <a:t>)</a:t>
            </a:r>
            <a:endParaRPr lang="en-SG" baseline="30000" dirty="0"/>
          </a:p>
        </p:txBody>
      </p:sp>
      <p:pic>
        <p:nvPicPr>
          <p:cNvPr id="8" name="Picture 7" descr="TP_tmp.png"/>
          <p:cNvPicPr>
            <a:picLocks noChangeAspect="1"/>
          </p:cNvPicPr>
          <p:nvPr>
            <p:custDataLst>
              <p:tags r:id="rId2"/>
            </p:custDataLst>
          </p:nvPr>
        </p:nvPicPr>
        <p:blipFill>
          <a:blip r:embed="rId5" cstate="print"/>
          <a:stretch>
            <a:fillRect/>
          </a:stretch>
        </p:blipFill>
        <p:spPr bwMode="auto">
          <a:xfrm>
            <a:off x="1752575" y="4800600"/>
            <a:ext cx="5943648" cy="1757253"/>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8229600" cy="1752600"/>
          </a:xfrm>
        </p:spPr>
        <p:txBody>
          <a:bodyPr>
            <a:normAutofit/>
          </a:bodyPr>
          <a:lstStyle/>
          <a:p>
            <a:r>
              <a:rPr lang="en-US" dirty="0" smtClean="0"/>
              <a:t>P and NP </a:t>
            </a:r>
            <a:br>
              <a:rPr lang="en-US" dirty="0" smtClean="0"/>
            </a:br>
            <a:r>
              <a:rPr lang="en-US" dirty="0" smtClean="0"/>
              <a:t/>
            </a:r>
            <a:br>
              <a:rPr lang="en-US" dirty="0" smtClean="0"/>
            </a:br>
            <a:r>
              <a:rPr lang="en-US" dirty="0" smtClean="0"/>
              <a:t>(warning: NP is NOT ‘not P’)</a:t>
            </a:r>
            <a:endParaRPr lang="en-SG"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problems and Function problems</a:t>
            </a:r>
            <a:endParaRPr lang="en-SG" dirty="0"/>
          </a:p>
        </p:txBody>
      </p:sp>
      <p:sp>
        <p:nvSpPr>
          <p:cNvPr id="3" name="Content Placeholder 2"/>
          <p:cNvSpPr>
            <a:spLocks noGrp="1"/>
          </p:cNvSpPr>
          <p:nvPr>
            <p:ph idx="1"/>
          </p:nvPr>
        </p:nvSpPr>
        <p:spPr>
          <a:xfrm>
            <a:off x="381000" y="1066800"/>
            <a:ext cx="8458200" cy="5562600"/>
          </a:xfrm>
        </p:spPr>
        <p:txBody>
          <a:bodyPr>
            <a:normAutofit lnSpcReduction="10000"/>
          </a:bodyPr>
          <a:lstStyle/>
          <a:p>
            <a:pPr>
              <a:buNone/>
            </a:pPr>
            <a:r>
              <a:rPr lang="en-US" dirty="0" smtClean="0"/>
              <a:t>A </a:t>
            </a:r>
            <a:r>
              <a:rPr lang="en-US" dirty="0" smtClean="0">
                <a:solidFill>
                  <a:srgbClr val="FF0000"/>
                </a:solidFill>
              </a:rPr>
              <a:t>decision problem </a:t>
            </a:r>
            <a:r>
              <a:rPr lang="en-US" dirty="0" smtClean="0"/>
              <a:t>L is a set of binary strings.</a:t>
            </a:r>
            <a:r>
              <a:rPr lang="en-US" baseline="-25000" dirty="0" smtClean="0"/>
              <a:t> </a:t>
            </a:r>
          </a:p>
          <a:p>
            <a:pPr>
              <a:buNone/>
            </a:pPr>
            <a:endParaRPr lang="en-US" dirty="0" smtClean="0"/>
          </a:p>
          <a:p>
            <a:pPr>
              <a:buNone/>
            </a:pPr>
            <a:r>
              <a:rPr lang="en-US" dirty="0" smtClean="0"/>
              <a:t>An algorithm A is said to </a:t>
            </a:r>
            <a:r>
              <a:rPr lang="en-US" dirty="0" smtClean="0">
                <a:solidFill>
                  <a:srgbClr val="FF0000"/>
                </a:solidFill>
              </a:rPr>
              <a:t>accept</a:t>
            </a:r>
            <a:r>
              <a:rPr lang="en-US" dirty="0" smtClean="0"/>
              <a:t> an input string x, if A(x) = 1 .</a:t>
            </a:r>
          </a:p>
          <a:p>
            <a:pPr>
              <a:buNone/>
            </a:pPr>
            <a:r>
              <a:rPr lang="en-US" dirty="0" smtClean="0"/>
              <a:t>(A(x) represents the output of the algorithm A on input x). </a:t>
            </a:r>
          </a:p>
          <a:p>
            <a:pPr>
              <a:buNone/>
            </a:pPr>
            <a:endParaRPr lang="en-US" dirty="0" smtClean="0"/>
          </a:p>
          <a:p>
            <a:pPr>
              <a:buNone/>
            </a:pPr>
            <a:r>
              <a:rPr lang="en-US" dirty="0" smtClean="0"/>
              <a:t>An algorithm A is said to </a:t>
            </a:r>
            <a:r>
              <a:rPr lang="en-US" dirty="0" smtClean="0">
                <a:solidFill>
                  <a:srgbClr val="FF0000"/>
                </a:solidFill>
              </a:rPr>
              <a:t>reject</a:t>
            </a:r>
            <a:r>
              <a:rPr lang="en-US" dirty="0" smtClean="0"/>
              <a:t> an input string x, if A(x) = 0. </a:t>
            </a:r>
          </a:p>
          <a:p>
            <a:pPr>
              <a:buNone/>
            </a:pPr>
            <a:endParaRPr lang="en-US" dirty="0" smtClean="0"/>
          </a:p>
          <a:p>
            <a:pPr>
              <a:buNone/>
            </a:pPr>
            <a:r>
              <a:rPr lang="en-US" dirty="0" smtClean="0"/>
              <a:t>Algorithm A is said to </a:t>
            </a:r>
            <a:r>
              <a:rPr lang="en-US" dirty="0" smtClean="0">
                <a:solidFill>
                  <a:srgbClr val="FF0000"/>
                </a:solidFill>
              </a:rPr>
              <a:t>decide</a:t>
            </a:r>
            <a:r>
              <a:rPr lang="en-US" dirty="0" smtClean="0"/>
              <a:t> L if A(x) =1 for all x in L and A(x) = 0 for all x not in  L. </a:t>
            </a:r>
          </a:p>
          <a:p>
            <a:pPr>
              <a:buNone/>
            </a:pPr>
            <a:endParaRPr lang="en-US" dirty="0" smtClean="0"/>
          </a:p>
          <a:p>
            <a:pPr>
              <a:buNone/>
            </a:pPr>
            <a:r>
              <a:rPr lang="en-US" dirty="0" smtClean="0"/>
              <a:t>e.g. Graph connectivity problem : L</a:t>
            </a:r>
            <a:r>
              <a:rPr lang="en-US" baseline="-25000" dirty="0" smtClean="0"/>
              <a:t> </a:t>
            </a:r>
            <a:r>
              <a:rPr lang="en-US" dirty="0" smtClean="0"/>
              <a:t>is the binary encodings of graphs that are connected. </a:t>
            </a:r>
          </a:p>
          <a:p>
            <a:pPr>
              <a:buNone/>
            </a:pPr>
            <a:endParaRPr lang="en-US" dirty="0" smtClean="0"/>
          </a:p>
          <a:p>
            <a:pPr>
              <a:buNone/>
            </a:pPr>
            <a:r>
              <a:rPr lang="en-US" dirty="0" smtClean="0">
                <a:solidFill>
                  <a:srgbClr val="FF0000"/>
                </a:solidFill>
              </a:rPr>
              <a:t>Function problems</a:t>
            </a:r>
            <a:r>
              <a:rPr lang="en-US" dirty="0" smtClean="0"/>
              <a:t>: Algorithm needs to compute a function f(x), given input x.</a:t>
            </a:r>
          </a:p>
          <a:p>
            <a:pPr>
              <a:buNone/>
            </a:pPr>
            <a:endParaRPr lang="en-US" dirty="0" smtClean="0"/>
          </a:p>
          <a:p>
            <a:pPr>
              <a:buNone/>
            </a:pPr>
            <a:r>
              <a:rPr lang="en-US" dirty="0" smtClean="0"/>
              <a:t>e.g. Factoring problem: Given a natural number, output smallest divisor greater than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linds(horizontal)">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linds(horizontal)">
                                      <p:cBhvr>
                                        <p:cTn id="30" dur="500"/>
                                        <p:tgtEl>
                                          <p:spTgt spid="3">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blinds(horizontal)">
                                      <p:cBhvr>
                                        <p:cTn id="35" dur="500"/>
                                        <p:tgtEl>
                                          <p:spTgt spid="3">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blinds(horizontal)">
                                      <p:cBhvr>
                                        <p:cTn id="4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Big Oh, Omega and Theta </a:t>
            </a:r>
            <a:endParaRPr lang="en-SG" dirty="0">
              <a:solidFill>
                <a:srgbClr val="FF0000"/>
              </a:solidFill>
            </a:endParaRPr>
          </a:p>
        </p:txBody>
      </p:sp>
      <p:pic>
        <p:nvPicPr>
          <p:cNvPr id="17" name="Picture 16" descr="TP_tmp.png"/>
          <p:cNvPicPr>
            <a:picLocks noChangeAspect="1"/>
          </p:cNvPicPr>
          <p:nvPr>
            <p:custDataLst>
              <p:tags r:id="rId1"/>
            </p:custDataLst>
          </p:nvPr>
        </p:nvPicPr>
        <p:blipFill>
          <a:blip r:embed="rId3" cstate="print"/>
          <a:stretch>
            <a:fillRect/>
          </a:stretch>
        </p:blipFill>
        <p:spPr bwMode="auto">
          <a:xfrm>
            <a:off x="534256" y="1600200"/>
            <a:ext cx="7375516" cy="4754829"/>
          </a:xfrm>
          <a:prstGeom prst="rect">
            <a:avLst/>
          </a:prstGeom>
          <a:noFill/>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(for polynomial time)</a:t>
            </a:r>
            <a:endParaRPr lang="en-SG" dirty="0"/>
          </a:p>
        </p:txBody>
      </p:sp>
      <p:sp>
        <p:nvSpPr>
          <p:cNvPr id="3" name="Content Placeholder 2"/>
          <p:cNvSpPr>
            <a:spLocks noGrp="1"/>
          </p:cNvSpPr>
          <p:nvPr>
            <p:ph idx="1"/>
          </p:nvPr>
        </p:nvSpPr>
        <p:spPr>
          <a:xfrm>
            <a:off x="381000" y="1143000"/>
            <a:ext cx="8229600" cy="5334000"/>
          </a:xfrm>
        </p:spPr>
        <p:txBody>
          <a:bodyPr>
            <a:normAutofit fontScale="92500" lnSpcReduction="20000"/>
          </a:bodyPr>
          <a:lstStyle/>
          <a:p>
            <a:pPr>
              <a:buNone/>
            </a:pPr>
            <a:r>
              <a:rPr lang="en-US" dirty="0" smtClean="0"/>
              <a:t>We say that algorithm A is a </a:t>
            </a:r>
            <a:r>
              <a:rPr lang="en-US" dirty="0" smtClean="0">
                <a:solidFill>
                  <a:srgbClr val="FF0000"/>
                </a:solidFill>
              </a:rPr>
              <a:t>polynomial time algorithm </a:t>
            </a:r>
            <a:r>
              <a:rPr lang="en-US" dirty="0" smtClean="0"/>
              <a:t>if there exists constants k, c, such that on all inputs x, A outputs A(x) within time c |</a:t>
            </a:r>
            <a:r>
              <a:rPr lang="en-US" dirty="0" err="1" smtClean="0"/>
              <a:t>x|</a:t>
            </a:r>
            <a:r>
              <a:rPr lang="en-US" baseline="30000" dirty="0" err="1" smtClean="0"/>
              <a:t>k</a:t>
            </a:r>
            <a:r>
              <a:rPr lang="en-US" dirty="0" smtClean="0"/>
              <a:t> (and uses at most c |</a:t>
            </a:r>
            <a:r>
              <a:rPr lang="en-US" dirty="0" err="1" smtClean="0"/>
              <a:t>x|</a:t>
            </a:r>
            <a:r>
              <a:rPr lang="en-US" baseline="30000" dirty="0" err="1" smtClean="0"/>
              <a:t>k</a:t>
            </a:r>
            <a:r>
              <a:rPr lang="en-US" dirty="0" smtClean="0"/>
              <a:t> binary cells of memory).</a:t>
            </a:r>
          </a:p>
          <a:p>
            <a:pPr>
              <a:buNone/>
            </a:pPr>
            <a:endParaRPr lang="en-US" dirty="0" smtClean="0"/>
          </a:p>
          <a:p>
            <a:pPr>
              <a:buNone/>
            </a:pPr>
            <a:r>
              <a:rPr lang="en-US" dirty="0" smtClean="0"/>
              <a:t>We say a decision problem L can be decided in </a:t>
            </a:r>
            <a:r>
              <a:rPr lang="en-US" dirty="0" smtClean="0">
                <a:solidFill>
                  <a:srgbClr val="FF0000"/>
                </a:solidFill>
              </a:rPr>
              <a:t>polynomial time </a:t>
            </a:r>
            <a:r>
              <a:rPr lang="en-US" dirty="0" smtClean="0"/>
              <a:t>if there is a polynomial time algorithm A that decides L. We define: </a:t>
            </a:r>
          </a:p>
          <a:p>
            <a:pPr>
              <a:buNone/>
            </a:pPr>
            <a:r>
              <a:rPr lang="en-US" dirty="0" smtClean="0"/>
              <a:t>		</a:t>
            </a:r>
            <a:r>
              <a:rPr lang="en-US" dirty="0" smtClean="0">
                <a:solidFill>
                  <a:srgbClr val="FF0000"/>
                </a:solidFill>
              </a:rPr>
              <a:t>P</a:t>
            </a:r>
            <a:r>
              <a:rPr lang="en-US" dirty="0" smtClean="0"/>
              <a:t> = {L | L can be decided in polynomial time}.</a:t>
            </a:r>
          </a:p>
          <a:p>
            <a:pPr>
              <a:buNone/>
            </a:pPr>
            <a:endParaRPr lang="en-US" dirty="0" smtClean="0"/>
          </a:p>
          <a:p>
            <a:pPr>
              <a:buNone/>
            </a:pPr>
            <a:r>
              <a:rPr lang="en-US" dirty="0" smtClean="0">
                <a:solidFill>
                  <a:srgbClr val="FF0000"/>
                </a:solidFill>
              </a:rPr>
              <a:t>Theorem: </a:t>
            </a:r>
            <a:r>
              <a:rPr lang="en-US" dirty="0" smtClean="0"/>
              <a:t>Let A and B be polynomial time algorithms. Let C be an algorithm that is composition of A and B, that is C(x) = A(B(x)); C first run B on input x and then runs A on input B(x). Then C is also polynomial time algorithm.</a:t>
            </a:r>
          </a:p>
          <a:p>
            <a:pPr>
              <a:buNone/>
            </a:pPr>
            <a:r>
              <a:rPr lang="en-US" dirty="0" smtClean="0"/>
              <a:t>Proof: </a:t>
            </a:r>
          </a:p>
          <a:p>
            <a:pPr>
              <a:buNone/>
            </a:pPr>
            <a:r>
              <a:rPr lang="en-US" dirty="0" smtClean="0"/>
              <a:t>When B runs on input x, it takes time at most d</a:t>
            </a:r>
            <a:r>
              <a:rPr lang="en-US" baseline="-25000" dirty="0" smtClean="0"/>
              <a:t>1</a:t>
            </a:r>
            <a:r>
              <a:rPr lang="en-US" dirty="0" smtClean="0"/>
              <a:t> |x|</a:t>
            </a:r>
            <a:r>
              <a:rPr lang="en-US" baseline="30000" dirty="0" smtClean="0"/>
              <a:t>k1</a:t>
            </a:r>
            <a:r>
              <a:rPr lang="en-US" baseline="-25000" dirty="0" smtClean="0"/>
              <a:t> </a:t>
            </a:r>
            <a:r>
              <a:rPr lang="en-US" dirty="0" smtClean="0"/>
              <a:t>(where d</a:t>
            </a:r>
            <a:r>
              <a:rPr lang="en-US" baseline="-25000" dirty="0" smtClean="0"/>
              <a:t>1</a:t>
            </a:r>
            <a:r>
              <a:rPr lang="en-US" dirty="0" smtClean="0"/>
              <a:t> , k1 are some constants). </a:t>
            </a:r>
          </a:p>
          <a:p>
            <a:pPr>
              <a:buNone/>
            </a:pPr>
            <a:r>
              <a:rPr lang="en-US" dirty="0" smtClean="0"/>
              <a:t>When A runs on input y, it takes time at most d</a:t>
            </a:r>
            <a:r>
              <a:rPr lang="en-US" baseline="-25000" dirty="0" smtClean="0"/>
              <a:t>2</a:t>
            </a:r>
            <a:r>
              <a:rPr lang="en-US" dirty="0" smtClean="0"/>
              <a:t> |y|</a:t>
            </a:r>
            <a:r>
              <a:rPr lang="en-US" baseline="30000" dirty="0" smtClean="0"/>
              <a:t>k2</a:t>
            </a:r>
            <a:r>
              <a:rPr lang="en-US" baseline="-25000" dirty="0" smtClean="0"/>
              <a:t> </a:t>
            </a:r>
            <a:r>
              <a:rPr lang="en-US" dirty="0" smtClean="0"/>
              <a:t>(where d</a:t>
            </a:r>
            <a:r>
              <a:rPr lang="en-US" baseline="-25000" dirty="0" smtClean="0"/>
              <a:t>2</a:t>
            </a:r>
            <a:r>
              <a:rPr lang="en-US" dirty="0" smtClean="0"/>
              <a:t> , k2 are some constants).</a:t>
            </a:r>
          </a:p>
          <a:p>
            <a:pPr>
              <a:buNone/>
            </a:pPr>
            <a:r>
              <a:rPr lang="en-US" dirty="0" smtClean="0"/>
              <a:t>Therefore when C runs on input x, it takes time at most d</a:t>
            </a:r>
            <a:r>
              <a:rPr lang="en-US" baseline="-25000" dirty="0" smtClean="0"/>
              <a:t>1</a:t>
            </a:r>
            <a:r>
              <a:rPr lang="en-US" dirty="0" smtClean="0"/>
              <a:t> |x|</a:t>
            </a:r>
            <a:r>
              <a:rPr lang="en-US" baseline="30000" dirty="0" smtClean="0"/>
              <a:t>k1</a:t>
            </a:r>
            <a:r>
              <a:rPr lang="en-US" baseline="-25000" dirty="0" smtClean="0"/>
              <a:t>  </a:t>
            </a:r>
            <a:r>
              <a:rPr lang="en-US" dirty="0" smtClean="0"/>
              <a:t>to produce B(x) and then takes time at most  d</a:t>
            </a:r>
            <a:r>
              <a:rPr lang="en-US" baseline="-25000" dirty="0" smtClean="0"/>
              <a:t>2</a:t>
            </a:r>
            <a:r>
              <a:rPr lang="en-US" dirty="0" smtClean="0"/>
              <a:t> (d</a:t>
            </a:r>
            <a:r>
              <a:rPr lang="en-US" baseline="-25000" dirty="0" smtClean="0"/>
              <a:t>1</a:t>
            </a:r>
            <a:r>
              <a:rPr lang="en-US" dirty="0" smtClean="0"/>
              <a:t> |x|</a:t>
            </a:r>
            <a:r>
              <a:rPr lang="en-US" baseline="30000" dirty="0" smtClean="0"/>
              <a:t>k1</a:t>
            </a:r>
            <a:r>
              <a:rPr lang="en-US" dirty="0" smtClean="0"/>
              <a:t>)</a:t>
            </a:r>
            <a:r>
              <a:rPr lang="en-US" baseline="30000" dirty="0" smtClean="0"/>
              <a:t>k2</a:t>
            </a:r>
            <a:r>
              <a:rPr lang="en-US" dirty="0" smtClean="0"/>
              <a:t> (since |B(x)| ≤ d</a:t>
            </a:r>
            <a:r>
              <a:rPr lang="en-US" baseline="-25000" dirty="0" smtClean="0"/>
              <a:t>1</a:t>
            </a:r>
            <a:r>
              <a:rPr lang="en-US" dirty="0" smtClean="0"/>
              <a:t> |x|</a:t>
            </a:r>
            <a:r>
              <a:rPr lang="en-US" baseline="30000" dirty="0" smtClean="0"/>
              <a:t>k1</a:t>
            </a:r>
            <a:r>
              <a:rPr lang="en-US" dirty="0" smtClean="0"/>
              <a:t> ) to produce A(B(x)). Hence total time taken by C is at most d</a:t>
            </a:r>
            <a:r>
              <a:rPr lang="en-US" baseline="-25000" dirty="0" smtClean="0"/>
              <a:t>3</a:t>
            </a:r>
            <a:r>
              <a:rPr lang="en-US" dirty="0" smtClean="0"/>
              <a:t>|x|</a:t>
            </a:r>
            <a:r>
              <a:rPr lang="en-US" baseline="30000" dirty="0" smtClean="0"/>
              <a:t>k3</a:t>
            </a:r>
            <a:r>
              <a:rPr lang="en-US" baseline="-25000" dirty="0" smtClean="0"/>
              <a:t> </a:t>
            </a:r>
            <a:r>
              <a:rPr lang="en-US" dirty="0" smtClean="0"/>
              <a:t>(where d</a:t>
            </a:r>
            <a:r>
              <a:rPr lang="en-US" baseline="-25000" dirty="0" smtClean="0"/>
              <a:t>3</a:t>
            </a:r>
            <a:r>
              <a:rPr lang="en-US" dirty="0" smtClean="0"/>
              <a:t> , k3 are some constants). </a:t>
            </a:r>
          </a:p>
          <a:p>
            <a:pPr>
              <a:buNone/>
            </a:pPr>
            <a:endParaRPr lang="en-US" dirty="0" smtClean="0"/>
          </a:p>
          <a:p>
            <a:pPr>
              <a:buNone/>
            </a:pPr>
            <a:endParaRPr lang="en-US" dirty="0" smtClean="0"/>
          </a:p>
          <a:p>
            <a:pPr>
              <a:buNone/>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linds(horizontal)">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
            </a:r>
            <a:endParaRPr lang="en-SG" dirty="0"/>
          </a:p>
        </p:txBody>
      </p:sp>
      <p:sp>
        <p:nvSpPr>
          <p:cNvPr id="3" name="Content Placeholder 2"/>
          <p:cNvSpPr>
            <a:spLocks noGrp="1"/>
          </p:cNvSpPr>
          <p:nvPr>
            <p:ph idx="1"/>
          </p:nvPr>
        </p:nvSpPr>
        <p:spPr>
          <a:xfrm>
            <a:off x="457200" y="1066800"/>
            <a:ext cx="8229600" cy="5059363"/>
          </a:xfrm>
        </p:spPr>
        <p:txBody>
          <a:bodyPr>
            <a:normAutofit lnSpcReduction="10000"/>
          </a:bodyPr>
          <a:lstStyle/>
          <a:p>
            <a:pPr>
              <a:buNone/>
            </a:pPr>
            <a:r>
              <a:rPr lang="en-US" dirty="0" smtClean="0">
                <a:solidFill>
                  <a:srgbClr val="FF0000"/>
                </a:solidFill>
              </a:rPr>
              <a:t>The issue related to encodings</a:t>
            </a:r>
            <a:r>
              <a:rPr lang="en-US" dirty="0" smtClean="0"/>
              <a:t>: </a:t>
            </a:r>
          </a:p>
          <a:p>
            <a:pPr>
              <a:buNone/>
            </a:pPr>
            <a:endParaRPr lang="en-US" dirty="0" smtClean="0"/>
          </a:p>
          <a:p>
            <a:pPr>
              <a:buNone/>
            </a:pPr>
            <a:r>
              <a:rPr lang="en-US" dirty="0" smtClean="0"/>
              <a:t>Let L</a:t>
            </a:r>
            <a:r>
              <a:rPr lang="en-US" baseline="-25000" dirty="0" smtClean="0"/>
              <a:t>1</a:t>
            </a:r>
            <a:r>
              <a:rPr lang="en-US" dirty="0" smtClean="0"/>
              <a:t> = {1</a:t>
            </a:r>
            <a:r>
              <a:rPr lang="en-US" baseline="30000" dirty="0" smtClean="0"/>
              <a:t>p</a:t>
            </a:r>
            <a:r>
              <a:rPr lang="en-US" dirty="0" smtClean="0"/>
              <a:t>  (unary encoding): p is a prime}; L</a:t>
            </a:r>
            <a:r>
              <a:rPr lang="en-US" baseline="-25000" dirty="0" smtClean="0"/>
              <a:t>1</a:t>
            </a:r>
            <a:r>
              <a:rPr lang="en-US" dirty="0" smtClean="0"/>
              <a:t> can be decided in polynomial time. Just check for all number n, between 1 and p, if n divides p.</a:t>
            </a:r>
          </a:p>
          <a:p>
            <a:pPr>
              <a:buNone/>
            </a:pPr>
            <a:endParaRPr lang="en-US" dirty="0" smtClean="0"/>
          </a:p>
          <a:p>
            <a:pPr>
              <a:buNone/>
            </a:pPr>
            <a:r>
              <a:rPr lang="en-US" dirty="0" smtClean="0"/>
              <a:t>Let L</a:t>
            </a:r>
            <a:r>
              <a:rPr lang="en-US" baseline="-25000" dirty="0" smtClean="0"/>
              <a:t>2</a:t>
            </a:r>
            <a:r>
              <a:rPr lang="en-US" dirty="0" smtClean="0"/>
              <a:t> = {p  (binary encoding): p is a prime}; we do not know if L</a:t>
            </a:r>
            <a:r>
              <a:rPr lang="en-US" baseline="-25000" dirty="0" smtClean="0"/>
              <a:t>2</a:t>
            </a:r>
            <a:r>
              <a:rPr lang="en-US" dirty="0" smtClean="0"/>
              <a:t> can be decided in polynomial time. The algorithm above takes exponential time.</a:t>
            </a:r>
          </a:p>
          <a:p>
            <a:pPr>
              <a:buNone/>
            </a:pPr>
            <a:endParaRPr lang="en-US" dirty="0" smtClean="0"/>
          </a:p>
          <a:p>
            <a:pPr>
              <a:buNone/>
            </a:pPr>
            <a:r>
              <a:rPr lang="en-US" dirty="0" smtClean="0">
                <a:solidFill>
                  <a:srgbClr val="FF0000"/>
                </a:solidFill>
              </a:rPr>
              <a:t>Theorem: </a:t>
            </a:r>
            <a:r>
              <a:rPr lang="en-US" dirty="0" smtClean="0"/>
              <a:t>Let L, a set of binary strings, be decided in polynomial time. </a:t>
            </a:r>
          </a:p>
          <a:p>
            <a:pPr>
              <a:buNone/>
            </a:pPr>
            <a:r>
              <a:rPr lang="en-US" dirty="0" smtClean="0"/>
              <a:t>Let L</a:t>
            </a:r>
            <a:r>
              <a:rPr lang="en-US" baseline="-25000" dirty="0" smtClean="0"/>
              <a:t>t</a:t>
            </a:r>
            <a:r>
              <a:rPr lang="en-US" dirty="0" smtClean="0"/>
              <a:t> = {t-</a:t>
            </a:r>
            <a:r>
              <a:rPr lang="en-US" dirty="0" err="1" smtClean="0"/>
              <a:t>ary</a:t>
            </a:r>
            <a:r>
              <a:rPr lang="en-US" dirty="0" smtClean="0"/>
              <a:t> encoding of x | x in L}. Then L</a:t>
            </a:r>
            <a:r>
              <a:rPr lang="en-US" baseline="-25000" dirty="0" smtClean="0"/>
              <a:t>t</a:t>
            </a:r>
            <a:r>
              <a:rPr lang="en-US" dirty="0" smtClean="0"/>
              <a:t> can be decided in polynomial time, for any t &gt; 2. </a:t>
            </a:r>
          </a:p>
          <a:p>
            <a:pPr>
              <a:buNone/>
            </a:pPr>
            <a:r>
              <a:rPr lang="en-US" dirty="0" smtClean="0"/>
              <a:t>Proof: Let A be a polynomial time algorithm for deciding L. Let B be a polynomial time algorithm which converts any t-</a:t>
            </a:r>
            <a:r>
              <a:rPr lang="en-US" dirty="0" err="1" smtClean="0"/>
              <a:t>ary</a:t>
            </a:r>
            <a:r>
              <a:rPr lang="en-US" dirty="0" smtClean="0"/>
              <a:t> string to equivalent binary string. </a:t>
            </a:r>
          </a:p>
          <a:p>
            <a:pPr>
              <a:buNone/>
            </a:pPr>
            <a:r>
              <a:rPr lang="en-US" dirty="0" smtClean="0"/>
              <a:t>      Then define C(x) = A(B(x)). By a previous theorem C is also polynomial time. Also C decides L</a:t>
            </a:r>
            <a:r>
              <a:rPr lang="en-US" baseline="-25000" dirty="0" smtClean="0"/>
              <a:t>t </a:t>
            </a:r>
            <a:r>
              <a:rPr lang="en-US"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blinds(horizontal)">
                                      <p:cBhvr>
                                        <p:cTn id="2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Nondeterministic Algorithms</a:t>
            </a:r>
            <a:endParaRPr lang="en-SG" dirty="0"/>
          </a:p>
        </p:txBody>
      </p:sp>
      <p:sp>
        <p:nvSpPr>
          <p:cNvPr id="16" name="TextBox 15"/>
          <p:cNvSpPr txBox="1"/>
          <p:nvPr/>
        </p:nvSpPr>
        <p:spPr>
          <a:xfrm>
            <a:off x="609600" y="990600"/>
            <a:ext cx="7620000" cy="4524315"/>
          </a:xfrm>
          <a:prstGeom prst="rect">
            <a:avLst/>
          </a:prstGeom>
          <a:noFill/>
        </p:spPr>
        <p:txBody>
          <a:bodyPr wrap="square" rtlCol="0">
            <a:spAutoFit/>
          </a:bodyPr>
          <a:lstStyle/>
          <a:p>
            <a:pPr marL="342900" indent="-342900"/>
            <a:r>
              <a:rPr lang="en-US" dirty="0" smtClean="0"/>
              <a:t>A nondeterministic polynomial time algorithm M.</a:t>
            </a:r>
          </a:p>
          <a:p>
            <a:pPr marL="342900" indent="-342900"/>
            <a:endParaRPr lang="en-US" dirty="0" smtClean="0"/>
          </a:p>
          <a:p>
            <a:pPr marL="342900" indent="-342900"/>
            <a:r>
              <a:rPr lang="en-US" dirty="0" smtClean="0"/>
              <a:t>M(x) {</a:t>
            </a:r>
          </a:p>
          <a:p>
            <a:pPr marL="342900" indent="-342900"/>
            <a:r>
              <a:rPr lang="en-US" dirty="0" smtClean="0"/>
              <a:t>\\ guess a witness string </a:t>
            </a:r>
            <a:r>
              <a:rPr lang="en-US" dirty="0" err="1" smtClean="0"/>
              <a:t>w</a:t>
            </a:r>
            <a:r>
              <a:rPr lang="en-US" baseline="-25000" dirty="0" err="1" smtClean="0"/>
              <a:t>x</a:t>
            </a:r>
            <a:r>
              <a:rPr lang="en-US" dirty="0" smtClean="0"/>
              <a:t> of length polynomial in |x|</a:t>
            </a:r>
            <a:endParaRPr lang="en-US" baseline="-25000" dirty="0" smtClean="0"/>
          </a:p>
          <a:p>
            <a:pPr marL="342900" indent="-342900"/>
            <a:r>
              <a:rPr lang="en-US" dirty="0" smtClean="0"/>
              <a:t>	guess </a:t>
            </a:r>
            <a:r>
              <a:rPr lang="en-US" dirty="0" err="1" smtClean="0"/>
              <a:t>w</a:t>
            </a:r>
            <a:r>
              <a:rPr lang="en-US" baseline="-25000" dirty="0" err="1" smtClean="0"/>
              <a:t>x</a:t>
            </a:r>
            <a:endParaRPr lang="en-US" baseline="-25000" dirty="0" smtClean="0"/>
          </a:p>
          <a:p>
            <a:pPr marL="342900" indent="-342900"/>
            <a:r>
              <a:rPr lang="en-US" dirty="0" smtClean="0"/>
              <a:t>\\ V is a polynomial (in |x|) time algorithm</a:t>
            </a:r>
          </a:p>
          <a:p>
            <a:pPr marL="342900" indent="-342900"/>
            <a:r>
              <a:rPr lang="en-US" dirty="0" smtClean="0"/>
              <a:t>	Output V(</a:t>
            </a:r>
            <a:r>
              <a:rPr lang="en-US" dirty="0" err="1" smtClean="0"/>
              <a:t>x,w</a:t>
            </a:r>
            <a:r>
              <a:rPr lang="en-US" baseline="-25000" dirty="0" err="1" smtClean="0"/>
              <a:t>x</a:t>
            </a:r>
            <a:r>
              <a:rPr lang="en-US" dirty="0" smtClean="0"/>
              <a:t>)</a:t>
            </a:r>
          </a:p>
          <a:p>
            <a:pPr marL="342900" indent="-342900"/>
            <a:r>
              <a:rPr lang="en-US" dirty="0" smtClean="0"/>
              <a:t>}</a:t>
            </a:r>
          </a:p>
          <a:p>
            <a:pPr marL="342900" indent="-342900"/>
            <a:endParaRPr lang="en-US" dirty="0" smtClean="0"/>
          </a:p>
          <a:p>
            <a:pPr marL="342900" indent="-342900"/>
            <a:r>
              <a:rPr lang="en-US" dirty="0" smtClean="0"/>
              <a:t>We say that a problem L is decided by M if the following two conditions hold:</a:t>
            </a:r>
          </a:p>
          <a:p>
            <a:pPr marL="800100" lvl="1" indent="-342900">
              <a:buFont typeface="+mj-lt"/>
              <a:buAutoNum type="arabicPeriod"/>
            </a:pPr>
            <a:r>
              <a:rPr lang="en-US" dirty="0" smtClean="0"/>
              <a:t>If x is in L, then there exists a </a:t>
            </a:r>
            <a:r>
              <a:rPr lang="en-US" dirty="0" err="1" smtClean="0"/>
              <a:t>w</a:t>
            </a:r>
            <a:r>
              <a:rPr lang="en-US" baseline="-25000" dirty="0" err="1" smtClean="0"/>
              <a:t>x</a:t>
            </a:r>
            <a:r>
              <a:rPr lang="en-US" dirty="0" smtClean="0"/>
              <a:t> such that V(</a:t>
            </a:r>
            <a:r>
              <a:rPr lang="en-US" dirty="0" err="1" smtClean="0"/>
              <a:t>x,w</a:t>
            </a:r>
            <a:r>
              <a:rPr lang="en-US" baseline="-25000" dirty="0" err="1" smtClean="0"/>
              <a:t>x</a:t>
            </a:r>
            <a:r>
              <a:rPr lang="en-US" dirty="0" smtClean="0"/>
              <a:t>) = true .</a:t>
            </a:r>
          </a:p>
          <a:p>
            <a:pPr marL="800100" lvl="1" indent="-342900">
              <a:buFont typeface="+mj-lt"/>
              <a:buAutoNum type="arabicPeriod"/>
            </a:pPr>
            <a:r>
              <a:rPr lang="en-US" dirty="0" smtClean="0"/>
              <a:t>If x is not in L, then for every string </a:t>
            </a:r>
            <a:r>
              <a:rPr lang="en-US" dirty="0" err="1" smtClean="0"/>
              <a:t>w</a:t>
            </a:r>
            <a:r>
              <a:rPr lang="en-US" baseline="-25000" dirty="0" err="1" smtClean="0"/>
              <a:t>x</a:t>
            </a:r>
            <a:r>
              <a:rPr lang="en-US" dirty="0" smtClean="0"/>
              <a:t>, V(</a:t>
            </a:r>
            <a:r>
              <a:rPr lang="en-US" dirty="0" err="1" smtClean="0"/>
              <a:t>x,w</a:t>
            </a:r>
            <a:r>
              <a:rPr lang="en-US" baseline="-25000" dirty="0" err="1" smtClean="0"/>
              <a:t>x</a:t>
            </a:r>
            <a:r>
              <a:rPr lang="en-US" dirty="0" smtClean="0"/>
              <a:t>) = false.</a:t>
            </a:r>
          </a:p>
          <a:p>
            <a:pPr marL="800100" lvl="1" indent="-342900"/>
            <a:endParaRPr lang="en-US" dirty="0" smtClean="0"/>
          </a:p>
          <a:p>
            <a:pPr marL="342900" indent="-342900"/>
            <a:r>
              <a:rPr lang="en-US" dirty="0" smtClean="0"/>
              <a:t>We say that L can be decided in nondeterministic polynomial time if L can be decided by a nondeterministic polynomial time algorithm M. We define:</a:t>
            </a:r>
          </a:p>
          <a:p>
            <a:pPr marL="342900" indent="-342900"/>
            <a:r>
              <a:rPr lang="en-US" dirty="0" smtClean="0">
                <a:solidFill>
                  <a:srgbClr val="FF0000"/>
                </a:solidFill>
              </a:rPr>
              <a:t>		NP</a:t>
            </a:r>
            <a:r>
              <a:rPr lang="en-US" dirty="0" smtClean="0"/>
              <a:t> = { L | L can be decided in nondeterministic polynomial time } .</a:t>
            </a:r>
            <a:endParaRPr lang="en-SG" dirty="0" smtClean="0"/>
          </a:p>
        </p:txBody>
      </p:sp>
      <p:sp>
        <p:nvSpPr>
          <p:cNvPr id="17" name="TextBox 16"/>
          <p:cNvSpPr txBox="1"/>
          <p:nvPr/>
        </p:nvSpPr>
        <p:spPr>
          <a:xfrm>
            <a:off x="533400" y="5715000"/>
            <a:ext cx="7772400" cy="923330"/>
          </a:xfrm>
          <a:prstGeom prst="rect">
            <a:avLst/>
          </a:prstGeom>
          <a:noFill/>
        </p:spPr>
        <p:txBody>
          <a:bodyPr wrap="square" rtlCol="0">
            <a:spAutoFit/>
          </a:bodyPr>
          <a:lstStyle/>
          <a:p>
            <a:r>
              <a:rPr lang="en-US" dirty="0" smtClean="0"/>
              <a:t>Since every deterministic polynomial time algorithm is also a nondeterministic polynomial time algorithm (where there are no guesses), it implies P is subset of NP.</a:t>
            </a: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xEl>
                                              <p:pRg st="9" end="9"/>
                                            </p:txEl>
                                          </p:spTgt>
                                        </p:tgtEl>
                                        <p:attrNameLst>
                                          <p:attrName>style.visibility</p:attrName>
                                        </p:attrNameLst>
                                      </p:cBhvr>
                                      <p:to>
                                        <p:strVal val="visible"/>
                                      </p:to>
                                    </p:set>
                                    <p:animEffect transition="in" filter="blinds(horizontal)">
                                      <p:cBhvr>
                                        <p:cTn id="7" dur="500"/>
                                        <p:tgtEl>
                                          <p:spTgt spid="16">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10" end="10"/>
                                            </p:txEl>
                                          </p:spTgt>
                                        </p:tgtEl>
                                        <p:attrNameLst>
                                          <p:attrName>style.visibility</p:attrName>
                                        </p:attrNameLst>
                                      </p:cBhvr>
                                      <p:to>
                                        <p:strVal val="visible"/>
                                      </p:to>
                                    </p:set>
                                    <p:animEffect transition="in" filter="blinds(horizontal)">
                                      <p:cBhvr>
                                        <p:cTn id="12" dur="500"/>
                                        <p:tgtEl>
                                          <p:spTgt spid="1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11" end="11"/>
                                            </p:txEl>
                                          </p:spTgt>
                                        </p:tgtEl>
                                        <p:attrNameLst>
                                          <p:attrName>style.visibility</p:attrName>
                                        </p:attrNameLst>
                                      </p:cBhvr>
                                      <p:to>
                                        <p:strVal val="visible"/>
                                      </p:to>
                                    </p:set>
                                    <p:animEffect transition="in" filter="blinds(horizontal)">
                                      <p:cBhvr>
                                        <p:cTn id="17" dur="500"/>
                                        <p:tgtEl>
                                          <p:spTgt spid="16">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13" end="13"/>
                                            </p:txEl>
                                          </p:spTgt>
                                        </p:tgtEl>
                                        <p:attrNameLst>
                                          <p:attrName>style.visibility</p:attrName>
                                        </p:attrNameLst>
                                      </p:cBhvr>
                                      <p:to>
                                        <p:strVal val="visible"/>
                                      </p:to>
                                    </p:set>
                                    <p:animEffect transition="in" filter="blinds(horizontal)">
                                      <p:cBhvr>
                                        <p:cTn id="22" dur="500"/>
                                        <p:tgtEl>
                                          <p:spTgt spid="16">
                                            <p:txEl>
                                              <p:pRg st="13" end="1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6">
                                            <p:txEl>
                                              <p:pRg st="14" end="14"/>
                                            </p:txEl>
                                          </p:spTgt>
                                        </p:tgtEl>
                                        <p:attrNameLst>
                                          <p:attrName>style.visibility</p:attrName>
                                        </p:attrNameLst>
                                      </p:cBhvr>
                                      <p:to>
                                        <p:strVal val="visible"/>
                                      </p:to>
                                    </p:set>
                                    <p:animEffect transition="in" filter="blinds(horizontal)">
                                      <p:cBhvr>
                                        <p:cTn id="25" dur="500"/>
                                        <p:tgtEl>
                                          <p:spTgt spid="16">
                                            <p:txEl>
                                              <p:pRg st="14" end="1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problems in NP</a:t>
            </a:r>
            <a:endParaRPr lang="en-SG" dirty="0"/>
          </a:p>
        </p:txBody>
      </p:sp>
      <p:sp>
        <p:nvSpPr>
          <p:cNvPr id="3" name="Content Placeholder 2"/>
          <p:cNvSpPr>
            <a:spLocks noGrp="1"/>
          </p:cNvSpPr>
          <p:nvPr>
            <p:ph idx="1"/>
          </p:nvPr>
        </p:nvSpPr>
        <p:spPr>
          <a:xfrm>
            <a:off x="457200" y="1219200"/>
            <a:ext cx="8229600" cy="5257800"/>
          </a:xfrm>
        </p:spPr>
        <p:txBody>
          <a:bodyPr>
            <a:normAutofit fontScale="70000" lnSpcReduction="20000"/>
          </a:bodyPr>
          <a:lstStyle/>
          <a:p>
            <a:pPr>
              <a:buNone/>
            </a:pPr>
            <a:r>
              <a:rPr lang="en-US" dirty="0" smtClean="0"/>
              <a:t>Graph-</a:t>
            </a:r>
            <a:r>
              <a:rPr lang="en-US" dirty="0" err="1" smtClean="0"/>
              <a:t>Corolaribity</a:t>
            </a:r>
            <a:r>
              <a:rPr lang="en-US" dirty="0" smtClean="0"/>
              <a:t> = { &lt;</a:t>
            </a:r>
            <a:r>
              <a:rPr lang="en-US" dirty="0" err="1" smtClean="0"/>
              <a:t>G,k</a:t>
            </a:r>
            <a:r>
              <a:rPr lang="en-US" dirty="0" smtClean="0"/>
              <a:t>&gt; | G can be colored using k colors such that no two adjacent vertices get the same color}</a:t>
            </a:r>
          </a:p>
          <a:p>
            <a:pPr>
              <a:buNone/>
            </a:pPr>
            <a:endParaRPr lang="en-US" dirty="0" smtClean="0"/>
          </a:p>
          <a:p>
            <a:pPr>
              <a:buNone/>
            </a:pPr>
            <a:r>
              <a:rPr lang="en-US" dirty="0" smtClean="0"/>
              <a:t>Graph-</a:t>
            </a:r>
            <a:r>
              <a:rPr lang="en-US" dirty="0" err="1" smtClean="0"/>
              <a:t>Coloroability</a:t>
            </a:r>
            <a:r>
              <a:rPr lang="en-US" dirty="0" smtClean="0"/>
              <a:t> (x) {</a:t>
            </a:r>
          </a:p>
          <a:p>
            <a:pPr>
              <a:buNone/>
            </a:pPr>
            <a:r>
              <a:rPr lang="en-US" dirty="0" smtClean="0"/>
              <a:t>if x is not a valid encoding of a graph and a number</a:t>
            </a:r>
          </a:p>
          <a:p>
            <a:pPr>
              <a:buNone/>
            </a:pPr>
            <a:r>
              <a:rPr lang="en-US" dirty="0" smtClean="0"/>
              <a:t>	return false</a:t>
            </a:r>
          </a:p>
          <a:p>
            <a:pPr>
              <a:buNone/>
            </a:pPr>
            <a:r>
              <a:rPr lang="en-US" dirty="0" smtClean="0"/>
              <a:t>else</a:t>
            </a:r>
          </a:p>
          <a:p>
            <a:pPr>
              <a:buNone/>
            </a:pPr>
            <a:r>
              <a:rPr lang="en-US" dirty="0" smtClean="0"/>
              <a:t> 	let x = &lt;G=(V,E),k&gt;</a:t>
            </a:r>
          </a:p>
          <a:p>
            <a:pPr>
              <a:buNone/>
            </a:pPr>
            <a:r>
              <a:rPr lang="en-US" dirty="0" smtClean="0"/>
              <a:t>// guess a color for each vertex</a:t>
            </a:r>
          </a:p>
          <a:p>
            <a:pPr>
              <a:buNone/>
            </a:pPr>
            <a:r>
              <a:rPr lang="en-US" dirty="0" smtClean="0"/>
              <a:t>for each v in V</a:t>
            </a:r>
          </a:p>
          <a:p>
            <a:pPr>
              <a:buNone/>
            </a:pPr>
            <a:r>
              <a:rPr lang="en-US" dirty="0" smtClean="0"/>
              <a:t>	guess the color c[v] </a:t>
            </a:r>
          </a:p>
          <a:p>
            <a:pPr>
              <a:buNone/>
            </a:pPr>
            <a:r>
              <a:rPr lang="en-US" dirty="0" smtClean="0"/>
              <a:t>// check that the coloring is valid</a:t>
            </a:r>
          </a:p>
          <a:p>
            <a:pPr>
              <a:buNone/>
            </a:pPr>
            <a:r>
              <a:rPr lang="en-US" dirty="0" smtClean="0"/>
              <a:t>for each v in V </a:t>
            </a:r>
          </a:p>
          <a:p>
            <a:pPr>
              <a:buNone/>
            </a:pPr>
            <a:r>
              <a:rPr lang="en-US" dirty="0" smtClean="0"/>
              <a:t>	if (c[v] not in {1,2,…k})</a:t>
            </a:r>
          </a:p>
          <a:p>
            <a:pPr>
              <a:buNone/>
            </a:pPr>
            <a:r>
              <a:rPr lang="en-US" dirty="0" smtClean="0"/>
              <a:t>		return false</a:t>
            </a:r>
          </a:p>
          <a:p>
            <a:pPr>
              <a:buNone/>
            </a:pPr>
            <a:r>
              <a:rPr lang="en-US" dirty="0" smtClean="0"/>
              <a:t>for each v in V </a:t>
            </a:r>
          </a:p>
          <a:p>
            <a:pPr>
              <a:buNone/>
            </a:pPr>
            <a:r>
              <a:rPr lang="en-US" dirty="0" smtClean="0"/>
              <a:t>// N(v) is the neighbors of v</a:t>
            </a:r>
          </a:p>
          <a:p>
            <a:pPr>
              <a:buNone/>
            </a:pPr>
            <a:r>
              <a:rPr lang="en-US" dirty="0" smtClean="0"/>
              <a:t>	for each w in N(v)  </a:t>
            </a:r>
          </a:p>
          <a:p>
            <a:pPr>
              <a:buNone/>
            </a:pPr>
            <a:r>
              <a:rPr lang="en-US" dirty="0" smtClean="0"/>
              <a:t>		if (c[w] == c[v])</a:t>
            </a:r>
          </a:p>
          <a:p>
            <a:pPr>
              <a:buNone/>
            </a:pPr>
            <a:r>
              <a:rPr lang="en-US" dirty="0" smtClean="0"/>
              <a:t>			return false</a:t>
            </a:r>
          </a:p>
          <a:p>
            <a:pPr>
              <a:buNone/>
            </a:pPr>
            <a:r>
              <a:rPr lang="en-US" dirty="0" smtClean="0"/>
              <a:t>return true</a:t>
            </a:r>
          </a:p>
          <a:p>
            <a:pPr>
              <a:buNone/>
            </a:pPr>
            <a:r>
              <a:rPr lang="en-US" dirty="0" smtClean="0"/>
              <a:t>}</a:t>
            </a:r>
          </a:p>
          <a:p>
            <a:pPr>
              <a:buNone/>
            </a:pPr>
            <a:endParaRPr lang="en-US" dirty="0" smtClean="0"/>
          </a:p>
          <a:p>
            <a:pPr>
              <a:buNone/>
            </a:pPr>
            <a:r>
              <a:rPr lang="en-US" dirty="0" smtClean="0">
                <a:solidFill>
                  <a:srgbClr val="FF0000"/>
                </a:solidFill>
              </a:rPr>
              <a:t>Time </a:t>
            </a:r>
            <a:r>
              <a:rPr lang="en-US" dirty="0" smtClean="0"/>
              <a:t>:  O(|V| + |E|), hence </a:t>
            </a:r>
            <a:r>
              <a:rPr lang="en-US" dirty="0" err="1" smtClean="0"/>
              <a:t>nondeterminitic</a:t>
            </a:r>
            <a:r>
              <a:rPr lang="en-US" dirty="0" smtClean="0"/>
              <a:t> polynomial time.</a:t>
            </a:r>
          </a:p>
          <a:p>
            <a:pPr>
              <a:buNone/>
            </a:pP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blinds(horizontal)">
                                      <p:cBhvr>
                                        <p:cTn id="28" dur="500"/>
                                        <p:tgtEl>
                                          <p:spTgt spid="3">
                                            <p:txEl>
                                              <p:pRg st="9" end="9"/>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blinds(horizontal)">
                                      <p:cBhvr>
                                        <p:cTn id="31" dur="500"/>
                                        <p:tgtEl>
                                          <p:spTgt spid="3">
                                            <p:txEl>
                                              <p:pRg st="10" end="10"/>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blinds(horizontal)">
                                      <p:cBhvr>
                                        <p:cTn id="34" dur="500"/>
                                        <p:tgtEl>
                                          <p:spTgt spid="3">
                                            <p:txEl>
                                              <p:pRg st="11" end="11"/>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blinds(horizontal)">
                                      <p:cBhvr>
                                        <p:cTn id="37" dur="500"/>
                                        <p:tgtEl>
                                          <p:spTgt spid="3">
                                            <p:txEl>
                                              <p:pRg st="12" end="12"/>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blinds(horizontal)">
                                      <p:cBhvr>
                                        <p:cTn id="40" dur="500"/>
                                        <p:tgtEl>
                                          <p:spTgt spid="3">
                                            <p:txEl>
                                              <p:pRg st="13" end="13"/>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blinds(horizontal)">
                                      <p:cBhvr>
                                        <p:cTn id="43" dur="500"/>
                                        <p:tgtEl>
                                          <p:spTgt spid="3">
                                            <p:txEl>
                                              <p:pRg st="14" end="14"/>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3">
                                            <p:txEl>
                                              <p:pRg st="15" end="15"/>
                                            </p:txEl>
                                          </p:spTgt>
                                        </p:tgtEl>
                                        <p:attrNameLst>
                                          <p:attrName>style.visibility</p:attrName>
                                        </p:attrNameLst>
                                      </p:cBhvr>
                                      <p:to>
                                        <p:strVal val="visible"/>
                                      </p:to>
                                    </p:set>
                                    <p:animEffect transition="in" filter="blinds(horizontal)">
                                      <p:cBhvr>
                                        <p:cTn id="46" dur="500"/>
                                        <p:tgtEl>
                                          <p:spTgt spid="3">
                                            <p:txEl>
                                              <p:pRg st="15" end="15"/>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animEffect transition="in" filter="blinds(horizontal)">
                                      <p:cBhvr>
                                        <p:cTn id="49" dur="500"/>
                                        <p:tgtEl>
                                          <p:spTgt spid="3">
                                            <p:txEl>
                                              <p:pRg st="16" end="16"/>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3">
                                            <p:txEl>
                                              <p:pRg st="17" end="17"/>
                                            </p:txEl>
                                          </p:spTgt>
                                        </p:tgtEl>
                                        <p:attrNameLst>
                                          <p:attrName>style.visibility</p:attrName>
                                        </p:attrNameLst>
                                      </p:cBhvr>
                                      <p:to>
                                        <p:strVal val="visible"/>
                                      </p:to>
                                    </p:set>
                                    <p:animEffect transition="in" filter="blinds(horizontal)">
                                      <p:cBhvr>
                                        <p:cTn id="52" dur="500"/>
                                        <p:tgtEl>
                                          <p:spTgt spid="3">
                                            <p:txEl>
                                              <p:pRg st="17" end="17"/>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3">
                                            <p:txEl>
                                              <p:pRg st="18" end="18"/>
                                            </p:txEl>
                                          </p:spTgt>
                                        </p:tgtEl>
                                        <p:attrNameLst>
                                          <p:attrName>style.visibility</p:attrName>
                                        </p:attrNameLst>
                                      </p:cBhvr>
                                      <p:to>
                                        <p:strVal val="visible"/>
                                      </p:to>
                                    </p:set>
                                    <p:animEffect transition="in" filter="blinds(horizontal)">
                                      <p:cBhvr>
                                        <p:cTn id="55" dur="500"/>
                                        <p:tgtEl>
                                          <p:spTgt spid="3">
                                            <p:txEl>
                                              <p:pRg st="18" end="18"/>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3">
                                            <p:txEl>
                                              <p:pRg st="19" end="19"/>
                                            </p:txEl>
                                          </p:spTgt>
                                        </p:tgtEl>
                                        <p:attrNameLst>
                                          <p:attrName>style.visibility</p:attrName>
                                        </p:attrNameLst>
                                      </p:cBhvr>
                                      <p:to>
                                        <p:strVal val="visible"/>
                                      </p:to>
                                    </p:set>
                                    <p:animEffect transition="in" filter="blinds(horizontal)">
                                      <p:cBhvr>
                                        <p:cTn id="58" dur="500"/>
                                        <p:tgtEl>
                                          <p:spTgt spid="3">
                                            <p:txEl>
                                              <p:pRg st="19" end="19"/>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3">
                                            <p:txEl>
                                              <p:pRg st="20" end="20"/>
                                            </p:txEl>
                                          </p:spTgt>
                                        </p:tgtEl>
                                        <p:attrNameLst>
                                          <p:attrName>style.visibility</p:attrName>
                                        </p:attrNameLst>
                                      </p:cBhvr>
                                      <p:to>
                                        <p:strVal val="visible"/>
                                      </p:to>
                                    </p:set>
                                    <p:animEffect transition="in" filter="blinds(horizontal)">
                                      <p:cBhvr>
                                        <p:cTn id="61" dur="500"/>
                                        <p:tgtEl>
                                          <p:spTgt spid="3">
                                            <p:txEl>
                                              <p:pRg st="20" end="2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3">
                                            <p:txEl>
                                              <p:pRg st="22" end="22"/>
                                            </p:txEl>
                                          </p:spTgt>
                                        </p:tgtEl>
                                        <p:attrNameLst>
                                          <p:attrName>style.visibility</p:attrName>
                                        </p:attrNameLst>
                                      </p:cBhvr>
                                      <p:to>
                                        <p:strVal val="visible"/>
                                      </p:to>
                                    </p:set>
                                    <p:animEffect transition="in" filter="blinds(horizontal)">
                                      <p:cBhvr>
                                        <p:cTn id="66"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problems in NP</a:t>
            </a:r>
            <a:endParaRPr lang="en-SG" dirty="0"/>
          </a:p>
        </p:txBody>
      </p:sp>
      <p:sp>
        <p:nvSpPr>
          <p:cNvPr id="3" name="Content Placeholder 2"/>
          <p:cNvSpPr>
            <a:spLocks noGrp="1"/>
          </p:cNvSpPr>
          <p:nvPr>
            <p:ph idx="1"/>
          </p:nvPr>
        </p:nvSpPr>
        <p:spPr>
          <a:xfrm>
            <a:off x="457200" y="1219200"/>
            <a:ext cx="8229600" cy="5257800"/>
          </a:xfrm>
        </p:spPr>
        <p:txBody>
          <a:bodyPr>
            <a:normAutofit fontScale="70000" lnSpcReduction="20000"/>
          </a:bodyPr>
          <a:lstStyle/>
          <a:p>
            <a:pPr>
              <a:buNone/>
            </a:pPr>
            <a:r>
              <a:rPr lang="en-US" dirty="0" smtClean="0"/>
              <a:t>Hamiltonian-Cycle = { &lt; G &gt; | G has a cycle which touches all vertices exactly once}</a:t>
            </a:r>
          </a:p>
          <a:p>
            <a:pPr>
              <a:buNone/>
            </a:pPr>
            <a:endParaRPr lang="en-US" dirty="0" smtClean="0"/>
          </a:p>
          <a:p>
            <a:pPr>
              <a:buNone/>
            </a:pPr>
            <a:r>
              <a:rPr lang="en-US" dirty="0" smtClean="0"/>
              <a:t>Hamiltonian-Cycle (&lt;G&gt;) {</a:t>
            </a:r>
          </a:p>
          <a:p>
            <a:pPr>
              <a:buNone/>
            </a:pPr>
            <a:r>
              <a:rPr lang="en-US" dirty="0" smtClean="0"/>
              <a:t>// G = (V,E), V= {1,2,…n}</a:t>
            </a:r>
          </a:p>
          <a:p>
            <a:pPr>
              <a:buNone/>
            </a:pPr>
            <a:r>
              <a:rPr lang="en-US" dirty="0" smtClean="0"/>
              <a:t>n= |V|</a:t>
            </a:r>
          </a:p>
          <a:p>
            <a:pPr>
              <a:buNone/>
            </a:pPr>
            <a:r>
              <a:rPr lang="en-US" dirty="0" smtClean="0"/>
              <a:t>// guess the sequences of vertices that will appear in a Hamiltonian Cycle</a:t>
            </a:r>
          </a:p>
          <a:p>
            <a:pPr>
              <a:buNone/>
            </a:pPr>
            <a:r>
              <a:rPr lang="en-US" dirty="0" smtClean="0"/>
              <a:t>guess v</a:t>
            </a:r>
            <a:r>
              <a:rPr lang="en-US" baseline="-25000" dirty="0" smtClean="0"/>
              <a:t>1</a:t>
            </a:r>
            <a:r>
              <a:rPr lang="en-US" dirty="0" smtClean="0"/>
              <a:t>, v</a:t>
            </a:r>
            <a:r>
              <a:rPr lang="en-US" baseline="-25000" dirty="0" smtClean="0"/>
              <a:t>2</a:t>
            </a:r>
            <a:r>
              <a:rPr lang="en-US" dirty="0" smtClean="0"/>
              <a:t>, …, </a:t>
            </a:r>
            <a:r>
              <a:rPr lang="en-US" dirty="0" err="1" smtClean="0"/>
              <a:t>v</a:t>
            </a:r>
            <a:r>
              <a:rPr lang="en-US" baseline="-25000" dirty="0" err="1" smtClean="0"/>
              <a:t>n</a:t>
            </a:r>
            <a:endParaRPr lang="en-US" baseline="-25000" dirty="0" smtClean="0"/>
          </a:p>
          <a:p>
            <a:pPr>
              <a:buNone/>
            </a:pPr>
            <a:r>
              <a:rPr lang="en-US" dirty="0" smtClean="0"/>
              <a:t>// check only edges in G are used</a:t>
            </a:r>
          </a:p>
          <a:p>
            <a:pPr>
              <a:buNone/>
            </a:pPr>
            <a:r>
              <a:rPr lang="en-US" dirty="0" smtClean="0"/>
              <a:t>// check that all vertices are visited</a:t>
            </a:r>
          </a:p>
          <a:p>
            <a:pPr>
              <a:buNone/>
            </a:pPr>
            <a:r>
              <a:rPr lang="en-US" dirty="0" smtClean="0"/>
              <a:t>for </a:t>
            </a:r>
            <a:r>
              <a:rPr lang="en-US" dirty="0" err="1" smtClean="0"/>
              <a:t>i</a:t>
            </a:r>
            <a:r>
              <a:rPr lang="en-US" dirty="0" smtClean="0"/>
              <a:t> = 1 to n</a:t>
            </a:r>
          </a:p>
          <a:p>
            <a:pPr>
              <a:buNone/>
            </a:pPr>
            <a:r>
              <a:rPr lang="en-US" dirty="0" smtClean="0"/>
              <a:t>	visited[</a:t>
            </a:r>
            <a:r>
              <a:rPr lang="en-US" dirty="0" err="1" smtClean="0"/>
              <a:t>i</a:t>
            </a:r>
            <a:r>
              <a:rPr lang="en-US" dirty="0" smtClean="0"/>
              <a:t>] = false</a:t>
            </a:r>
          </a:p>
          <a:p>
            <a:pPr>
              <a:buNone/>
            </a:pPr>
            <a:r>
              <a:rPr lang="en-US" dirty="0" smtClean="0"/>
              <a:t>for </a:t>
            </a:r>
            <a:r>
              <a:rPr lang="en-US" dirty="0" err="1" smtClean="0"/>
              <a:t>i</a:t>
            </a:r>
            <a:r>
              <a:rPr lang="en-US" dirty="0" smtClean="0"/>
              <a:t> = 1 to n </a:t>
            </a:r>
          </a:p>
          <a:p>
            <a:pPr>
              <a:buNone/>
            </a:pPr>
            <a:r>
              <a:rPr lang="en-US" dirty="0" smtClean="0"/>
              <a:t>	visited[v</a:t>
            </a:r>
            <a:r>
              <a:rPr lang="en-US" baseline="-25000" dirty="0" smtClean="0"/>
              <a:t>i</a:t>
            </a:r>
            <a:r>
              <a:rPr lang="en-US" dirty="0" smtClean="0"/>
              <a:t>] = true</a:t>
            </a:r>
          </a:p>
          <a:p>
            <a:pPr>
              <a:buNone/>
            </a:pPr>
            <a:r>
              <a:rPr lang="en-US" dirty="0" smtClean="0"/>
              <a:t>	if (v</a:t>
            </a:r>
            <a:r>
              <a:rPr lang="en-US" baseline="-25000" dirty="0" smtClean="0"/>
              <a:t>i</a:t>
            </a:r>
            <a:r>
              <a:rPr lang="en-US" dirty="0" smtClean="0"/>
              <a:t>, v</a:t>
            </a:r>
            <a:r>
              <a:rPr lang="en-US" baseline="-25000" dirty="0" smtClean="0"/>
              <a:t>i+1</a:t>
            </a:r>
            <a:r>
              <a:rPr lang="en-US" dirty="0" smtClean="0"/>
              <a:t>) is a not an edge in G</a:t>
            </a:r>
          </a:p>
          <a:p>
            <a:pPr>
              <a:buNone/>
            </a:pPr>
            <a:r>
              <a:rPr lang="en-US" dirty="0" smtClean="0"/>
              <a:t>		return false</a:t>
            </a:r>
          </a:p>
          <a:p>
            <a:pPr>
              <a:buNone/>
            </a:pPr>
            <a:r>
              <a:rPr lang="en-US" dirty="0" smtClean="0"/>
              <a:t>for </a:t>
            </a:r>
            <a:r>
              <a:rPr lang="en-US" dirty="0" err="1" smtClean="0"/>
              <a:t>i</a:t>
            </a:r>
            <a:r>
              <a:rPr lang="en-US" dirty="0" smtClean="0"/>
              <a:t> = 1 to n</a:t>
            </a:r>
          </a:p>
          <a:p>
            <a:pPr>
              <a:buNone/>
            </a:pPr>
            <a:r>
              <a:rPr lang="en-US" dirty="0" smtClean="0"/>
              <a:t>	if (visited[</a:t>
            </a:r>
            <a:r>
              <a:rPr lang="en-US" dirty="0" err="1" smtClean="0"/>
              <a:t>i</a:t>
            </a:r>
            <a:r>
              <a:rPr lang="en-US" dirty="0" smtClean="0"/>
              <a:t>] = false)</a:t>
            </a:r>
          </a:p>
          <a:p>
            <a:pPr>
              <a:buNone/>
            </a:pPr>
            <a:r>
              <a:rPr lang="en-US" dirty="0" smtClean="0"/>
              <a:t>		return false</a:t>
            </a:r>
          </a:p>
          <a:p>
            <a:pPr>
              <a:buNone/>
            </a:pPr>
            <a:r>
              <a:rPr lang="en-US" dirty="0" smtClean="0"/>
              <a:t>return true</a:t>
            </a:r>
          </a:p>
          <a:p>
            <a:pPr>
              <a:buNone/>
            </a:pPr>
            <a:r>
              <a:rPr lang="en-US" dirty="0" smtClean="0"/>
              <a:t>}</a:t>
            </a:r>
          </a:p>
          <a:p>
            <a:pPr>
              <a:buNone/>
            </a:pPr>
            <a:endParaRPr lang="en-US" dirty="0" smtClean="0"/>
          </a:p>
          <a:p>
            <a:pPr>
              <a:buNone/>
            </a:pPr>
            <a:r>
              <a:rPr lang="en-US" dirty="0" smtClean="0">
                <a:solidFill>
                  <a:srgbClr val="FF0000"/>
                </a:solidFill>
              </a:rPr>
              <a:t>Time</a:t>
            </a:r>
            <a:r>
              <a:rPr lang="en-US" dirty="0" smtClean="0"/>
              <a:t> :  O(|V|), hence </a:t>
            </a:r>
            <a:r>
              <a:rPr lang="en-US" dirty="0" err="1" smtClean="0"/>
              <a:t>nondeterminitic</a:t>
            </a:r>
            <a:r>
              <a:rPr lang="en-US" dirty="0" smtClean="0"/>
              <a:t> polynomial time.</a:t>
            </a:r>
          </a:p>
          <a:p>
            <a:pPr>
              <a:buNone/>
            </a:pP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blinds(horizontal)">
                                      <p:cBhvr>
                                        <p:cTn id="22" dur="500"/>
                                        <p:tgtEl>
                                          <p:spTgt spid="3">
                                            <p:txEl>
                                              <p:pRg st="9" end="9"/>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500"/>
                                        <p:tgtEl>
                                          <p:spTgt spid="3">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blinds(horizontal)">
                                      <p:cBhvr>
                                        <p:cTn id="31" dur="500"/>
                                        <p:tgtEl>
                                          <p:spTgt spid="3">
                                            <p:txEl>
                                              <p:pRg st="10" end="10"/>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blinds(horizontal)">
                                      <p:cBhvr>
                                        <p:cTn id="34" dur="500"/>
                                        <p:tgtEl>
                                          <p:spTgt spid="3">
                                            <p:txEl>
                                              <p:pRg st="11" end="11"/>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blinds(horizontal)">
                                      <p:cBhvr>
                                        <p:cTn id="37" dur="500"/>
                                        <p:tgtEl>
                                          <p:spTgt spid="3">
                                            <p:txEl>
                                              <p:pRg st="12" end="12"/>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blinds(horizontal)">
                                      <p:cBhvr>
                                        <p:cTn id="40" dur="500"/>
                                        <p:tgtEl>
                                          <p:spTgt spid="3">
                                            <p:txEl>
                                              <p:pRg st="13" end="13"/>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blinds(horizontal)">
                                      <p:cBhvr>
                                        <p:cTn id="43" dur="500"/>
                                        <p:tgtEl>
                                          <p:spTgt spid="3">
                                            <p:txEl>
                                              <p:pRg st="14" end="14"/>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3">
                                            <p:txEl>
                                              <p:pRg st="15" end="15"/>
                                            </p:txEl>
                                          </p:spTgt>
                                        </p:tgtEl>
                                        <p:attrNameLst>
                                          <p:attrName>style.visibility</p:attrName>
                                        </p:attrNameLst>
                                      </p:cBhvr>
                                      <p:to>
                                        <p:strVal val="visible"/>
                                      </p:to>
                                    </p:set>
                                    <p:animEffect transition="in" filter="blinds(horizontal)">
                                      <p:cBhvr>
                                        <p:cTn id="46" dur="500"/>
                                        <p:tgtEl>
                                          <p:spTgt spid="3">
                                            <p:txEl>
                                              <p:pRg st="15" end="15"/>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animEffect transition="in" filter="blinds(horizontal)">
                                      <p:cBhvr>
                                        <p:cTn id="49" dur="500"/>
                                        <p:tgtEl>
                                          <p:spTgt spid="3">
                                            <p:txEl>
                                              <p:pRg st="16" end="16"/>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3">
                                            <p:txEl>
                                              <p:pRg st="17" end="17"/>
                                            </p:txEl>
                                          </p:spTgt>
                                        </p:tgtEl>
                                        <p:attrNameLst>
                                          <p:attrName>style.visibility</p:attrName>
                                        </p:attrNameLst>
                                      </p:cBhvr>
                                      <p:to>
                                        <p:strVal val="visible"/>
                                      </p:to>
                                    </p:set>
                                    <p:animEffect transition="in" filter="blinds(horizontal)">
                                      <p:cBhvr>
                                        <p:cTn id="52" dur="500"/>
                                        <p:tgtEl>
                                          <p:spTgt spid="3">
                                            <p:txEl>
                                              <p:pRg st="17" end="17"/>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3">
                                            <p:txEl>
                                              <p:pRg st="18" end="18"/>
                                            </p:txEl>
                                          </p:spTgt>
                                        </p:tgtEl>
                                        <p:attrNameLst>
                                          <p:attrName>style.visibility</p:attrName>
                                        </p:attrNameLst>
                                      </p:cBhvr>
                                      <p:to>
                                        <p:strVal val="visible"/>
                                      </p:to>
                                    </p:set>
                                    <p:animEffect transition="in" filter="blinds(horizontal)">
                                      <p:cBhvr>
                                        <p:cTn id="55" dur="500"/>
                                        <p:tgtEl>
                                          <p:spTgt spid="3">
                                            <p:txEl>
                                              <p:pRg st="18" end="18"/>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3">
                                            <p:txEl>
                                              <p:pRg st="19" end="19"/>
                                            </p:txEl>
                                          </p:spTgt>
                                        </p:tgtEl>
                                        <p:attrNameLst>
                                          <p:attrName>style.visibility</p:attrName>
                                        </p:attrNameLst>
                                      </p:cBhvr>
                                      <p:to>
                                        <p:strVal val="visible"/>
                                      </p:to>
                                    </p:set>
                                    <p:animEffect transition="in" filter="blinds(horizontal)">
                                      <p:cBhvr>
                                        <p:cTn id="58" dur="500"/>
                                        <p:tgtEl>
                                          <p:spTgt spid="3">
                                            <p:txEl>
                                              <p:pRg st="19" end="1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
                                            <p:txEl>
                                              <p:pRg st="21" end="21"/>
                                            </p:txEl>
                                          </p:spTgt>
                                        </p:tgtEl>
                                        <p:attrNameLst>
                                          <p:attrName>style.visibility</p:attrName>
                                        </p:attrNameLst>
                                      </p:cBhvr>
                                      <p:to>
                                        <p:strVal val="visible"/>
                                      </p:to>
                                    </p:set>
                                    <p:animEffect transition="in" filter="blinds(horizontal)">
                                      <p:cBhvr>
                                        <p:cTn id="63" dur="500"/>
                                        <p:tgtEl>
                                          <p:spTgt spid="3">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problems in NP</a:t>
            </a:r>
            <a:endParaRPr lang="en-SG"/>
          </a:p>
        </p:txBody>
      </p:sp>
      <p:sp>
        <p:nvSpPr>
          <p:cNvPr id="3" name="Content Placeholder 2"/>
          <p:cNvSpPr>
            <a:spLocks noGrp="1"/>
          </p:cNvSpPr>
          <p:nvPr>
            <p:ph idx="1"/>
          </p:nvPr>
        </p:nvSpPr>
        <p:spPr>
          <a:xfrm>
            <a:off x="457200" y="1143000"/>
            <a:ext cx="8229600" cy="4983163"/>
          </a:xfrm>
        </p:spPr>
        <p:txBody>
          <a:bodyPr>
            <a:normAutofit fontScale="77500" lnSpcReduction="20000"/>
          </a:bodyPr>
          <a:lstStyle/>
          <a:p>
            <a:pPr>
              <a:buNone/>
            </a:pPr>
            <a:r>
              <a:rPr lang="en-US" dirty="0" smtClean="0"/>
              <a:t>Traveling Salesperson (TSP)  = { &lt; </a:t>
            </a:r>
            <a:r>
              <a:rPr lang="en-US" dirty="0" err="1" smtClean="0"/>
              <a:t>G,w</a:t>
            </a:r>
            <a:r>
              <a:rPr lang="en-US" dirty="0" smtClean="0"/>
              <a:t> &gt; | G is a weighted graph with Hamiltonian cycle of weight at most w}</a:t>
            </a:r>
          </a:p>
          <a:p>
            <a:pPr>
              <a:buNone/>
            </a:pPr>
            <a:endParaRPr lang="en-US" dirty="0" smtClean="0"/>
          </a:p>
          <a:p>
            <a:pPr>
              <a:buNone/>
            </a:pPr>
            <a:r>
              <a:rPr lang="en-US" dirty="0" smtClean="0"/>
              <a:t>TSP(&lt;</a:t>
            </a:r>
            <a:r>
              <a:rPr lang="en-US" dirty="0" err="1" smtClean="0"/>
              <a:t>G,w</a:t>
            </a:r>
            <a:r>
              <a:rPr lang="en-US" dirty="0" smtClean="0"/>
              <a:t>&gt;) {</a:t>
            </a:r>
          </a:p>
          <a:p>
            <a:pPr>
              <a:buNone/>
            </a:pPr>
            <a:r>
              <a:rPr lang="en-US" dirty="0" smtClean="0"/>
              <a:t>// G=(V,E), V = {1,2,…n}</a:t>
            </a:r>
          </a:p>
          <a:p>
            <a:pPr>
              <a:buNone/>
            </a:pPr>
            <a:r>
              <a:rPr lang="en-US" dirty="0" smtClean="0"/>
              <a:t>n= |V|</a:t>
            </a:r>
          </a:p>
          <a:p>
            <a:pPr>
              <a:buNone/>
            </a:pPr>
            <a:r>
              <a:rPr lang="en-US" dirty="0" smtClean="0"/>
              <a:t>// guess the sequences of vertices that will appear in a Hamiltonian Cycle</a:t>
            </a:r>
          </a:p>
          <a:p>
            <a:pPr>
              <a:buNone/>
            </a:pPr>
            <a:r>
              <a:rPr lang="en-US" dirty="0" smtClean="0"/>
              <a:t>guess v</a:t>
            </a:r>
            <a:r>
              <a:rPr lang="en-US" baseline="-25000" dirty="0" smtClean="0"/>
              <a:t>1</a:t>
            </a:r>
            <a:r>
              <a:rPr lang="en-US" dirty="0" smtClean="0"/>
              <a:t>, v</a:t>
            </a:r>
            <a:r>
              <a:rPr lang="en-US" baseline="-25000" dirty="0" smtClean="0"/>
              <a:t>2</a:t>
            </a:r>
            <a:r>
              <a:rPr lang="en-US" dirty="0" smtClean="0"/>
              <a:t>, …, </a:t>
            </a:r>
            <a:r>
              <a:rPr lang="en-US" dirty="0" err="1" smtClean="0"/>
              <a:t>v</a:t>
            </a:r>
            <a:r>
              <a:rPr lang="en-US" baseline="-25000" dirty="0" err="1" smtClean="0"/>
              <a:t>n</a:t>
            </a:r>
            <a:endParaRPr lang="en-US" baseline="-25000" dirty="0" smtClean="0"/>
          </a:p>
          <a:p>
            <a:pPr>
              <a:buNone/>
            </a:pPr>
            <a:r>
              <a:rPr lang="en-US" dirty="0" smtClean="0"/>
              <a:t>if v</a:t>
            </a:r>
            <a:r>
              <a:rPr lang="en-US" baseline="-25000" dirty="0" smtClean="0"/>
              <a:t>1</a:t>
            </a:r>
            <a:r>
              <a:rPr lang="en-US" dirty="0" smtClean="0"/>
              <a:t>, v</a:t>
            </a:r>
            <a:r>
              <a:rPr lang="en-US" baseline="-25000" dirty="0" smtClean="0"/>
              <a:t>2</a:t>
            </a:r>
            <a:r>
              <a:rPr lang="en-US" dirty="0" smtClean="0"/>
              <a:t>, …, </a:t>
            </a:r>
            <a:r>
              <a:rPr lang="en-US" dirty="0" err="1" smtClean="0"/>
              <a:t>v</a:t>
            </a:r>
            <a:r>
              <a:rPr lang="en-US" baseline="-25000" dirty="0" err="1" smtClean="0"/>
              <a:t>n</a:t>
            </a:r>
            <a:r>
              <a:rPr lang="en-US" dirty="0" smtClean="0"/>
              <a:t> is a not Hamiltonian cycle</a:t>
            </a:r>
          </a:p>
          <a:p>
            <a:pPr>
              <a:buNone/>
            </a:pPr>
            <a:r>
              <a:rPr lang="en-US" dirty="0" smtClean="0"/>
              <a:t>	return false</a:t>
            </a:r>
            <a:endParaRPr lang="en-US" baseline="-25000" dirty="0" smtClean="0"/>
          </a:p>
          <a:p>
            <a:pPr>
              <a:buNone/>
            </a:pPr>
            <a:r>
              <a:rPr lang="en-US" dirty="0" smtClean="0"/>
              <a:t>// check that the total weight of the cycle is at most w</a:t>
            </a:r>
          </a:p>
          <a:p>
            <a:pPr>
              <a:buNone/>
            </a:pPr>
            <a:r>
              <a:rPr lang="en-US" dirty="0" smtClean="0"/>
              <a:t>t = 0 </a:t>
            </a:r>
          </a:p>
          <a:p>
            <a:pPr>
              <a:buNone/>
            </a:pPr>
            <a:r>
              <a:rPr lang="en-US" dirty="0" smtClean="0"/>
              <a:t>for </a:t>
            </a:r>
            <a:r>
              <a:rPr lang="en-US" dirty="0" err="1" smtClean="0"/>
              <a:t>i</a:t>
            </a:r>
            <a:r>
              <a:rPr lang="en-US" dirty="0" smtClean="0"/>
              <a:t> = 1 to n-1</a:t>
            </a:r>
          </a:p>
          <a:p>
            <a:pPr>
              <a:buNone/>
            </a:pPr>
            <a:r>
              <a:rPr lang="en-US" dirty="0" smtClean="0"/>
              <a:t>	t = t + weight(v</a:t>
            </a:r>
            <a:r>
              <a:rPr lang="en-US" baseline="-25000" dirty="0" smtClean="0"/>
              <a:t>i</a:t>
            </a:r>
            <a:r>
              <a:rPr lang="en-US" dirty="0" smtClean="0"/>
              <a:t> , v</a:t>
            </a:r>
            <a:r>
              <a:rPr lang="en-US" baseline="-25000" dirty="0" smtClean="0"/>
              <a:t>i+1</a:t>
            </a:r>
            <a:r>
              <a:rPr lang="en-US" dirty="0" smtClean="0"/>
              <a:t>)</a:t>
            </a:r>
          </a:p>
          <a:p>
            <a:pPr>
              <a:buNone/>
            </a:pPr>
            <a:r>
              <a:rPr lang="en-US" dirty="0" smtClean="0"/>
              <a:t>if (t &gt; w)</a:t>
            </a:r>
          </a:p>
          <a:p>
            <a:pPr>
              <a:buNone/>
            </a:pPr>
            <a:r>
              <a:rPr lang="en-US" dirty="0" smtClean="0"/>
              <a:t>	return false</a:t>
            </a:r>
          </a:p>
          <a:p>
            <a:pPr>
              <a:buNone/>
            </a:pPr>
            <a:r>
              <a:rPr lang="en-US" dirty="0" smtClean="0"/>
              <a:t>return true</a:t>
            </a:r>
          </a:p>
          <a:p>
            <a:pPr>
              <a:buNone/>
            </a:pPr>
            <a:r>
              <a:rPr lang="en-US" dirty="0" smtClean="0"/>
              <a:t>}</a:t>
            </a:r>
          </a:p>
          <a:p>
            <a:pPr>
              <a:buNone/>
            </a:pPr>
            <a:endParaRPr lang="en-US" dirty="0" smtClean="0"/>
          </a:p>
          <a:p>
            <a:pPr>
              <a:buNone/>
            </a:pPr>
            <a:r>
              <a:rPr lang="en-US" dirty="0" smtClean="0">
                <a:solidFill>
                  <a:srgbClr val="FF0000"/>
                </a:solidFill>
              </a:rPr>
              <a:t>Time</a:t>
            </a:r>
            <a:r>
              <a:rPr lang="en-US" dirty="0" smtClean="0"/>
              <a:t> :  O(|V|), hence </a:t>
            </a:r>
            <a:r>
              <a:rPr lang="en-US" dirty="0" err="1" smtClean="0"/>
              <a:t>nondeterminitic</a:t>
            </a:r>
            <a:r>
              <a:rPr lang="en-US" dirty="0" smtClean="0"/>
              <a:t> polynomial time.</a:t>
            </a:r>
          </a:p>
          <a:p>
            <a:pPr>
              <a:buNone/>
            </a:pPr>
            <a:endParaRPr lang="en-SG" dirty="0" smtClean="0"/>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blinds(horizontal)">
                                      <p:cBhvr>
                                        <p:cTn id="28" dur="500"/>
                                        <p:tgtEl>
                                          <p:spTgt spid="3">
                                            <p:txEl>
                                              <p:pRg st="9" end="9"/>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blinds(horizontal)">
                                      <p:cBhvr>
                                        <p:cTn id="31" dur="500"/>
                                        <p:tgtEl>
                                          <p:spTgt spid="3">
                                            <p:txEl>
                                              <p:pRg st="10" end="10"/>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blinds(horizontal)">
                                      <p:cBhvr>
                                        <p:cTn id="34" dur="500"/>
                                        <p:tgtEl>
                                          <p:spTgt spid="3">
                                            <p:txEl>
                                              <p:pRg st="11" end="11"/>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blinds(horizontal)">
                                      <p:cBhvr>
                                        <p:cTn id="37" dur="500"/>
                                        <p:tgtEl>
                                          <p:spTgt spid="3">
                                            <p:txEl>
                                              <p:pRg st="12" end="12"/>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blinds(horizontal)">
                                      <p:cBhvr>
                                        <p:cTn id="40" dur="500"/>
                                        <p:tgtEl>
                                          <p:spTgt spid="3">
                                            <p:txEl>
                                              <p:pRg st="13" end="13"/>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blinds(horizontal)">
                                      <p:cBhvr>
                                        <p:cTn id="43" dur="500"/>
                                        <p:tgtEl>
                                          <p:spTgt spid="3">
                                            <p:txEl>
                                              <p:pRg st="14" end="14"/>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3">
                                            <p:txEl>
                                              <p:pRg st="15" end="15"/>
                                            </p:txEl>
                                          </p:spTgt>
                                        </p:tgtEl>
                                        <p:attrNameLst>
                                          <p:attrName>style.visibility</p:attrName>
                                        </p:attrNameLst>
                                      </p:cBhvr>
                                      <p:to>
                                        <p:strVal val="visible"/>
                                      </p:to>
                                    </p:set>
                                    <p:animEffect transition="in" filter="blinds(horizontal)">
                                      <p:cBhvr>
                                        <p:cTn id="46" dur="500"/>
                                        <p:tgtEl>
                                          <p:spTgt spid="3">
                                            <p:txEl>
                                              <p:pRg st="15" end="15"/>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animEffect transition="in" filter="blinds(horizontal)">
                                      <p:cBhvr>
                                        <p:cTn id="49" dur="500"/>
                                        <p:tgtEl>
                                          <p:spTgt spid="3">
                                            <p:txEl>
                                              <p:pRg st="16" end="1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blinds(horizontal)">
                                      <p:cBhvr>
                                        <p:cTn id="54"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Exponential time</a:t>
            </a:r>
            <a:endParaRPr lang="en-SG" dirty="0"/>
          </a:p>
        </p:txBody>
      </p:sp>
      <p:sp>
        <p:nvSpPr>
          <p:cNvPr id="3" name="Content Placeholder 2"/>
          <p:cNvSpPr>
            <a:spLocks noGrp="1"/>
          </p:cNvSpPr>
          <p:nvPr>
            <p:ph idx="1"/>
          </p:nvPr>
        </p:nvSpPr>
        <p:spPr>
          <a:xfrm>
            <a:off x="457200" y="1066800"/>
            <a:ext cx="8382000" cy="5562600"/>
          </a:xfrm>
        </p:spPr>
        <p:txBody>
          <a:bodyPr>
            <a:normAutofit fontScale="70000" lnSpcReduction="20000"/>
          </a:bodyPr>
          <a:lstStyle/>
          <a:p>
            <a:pPr>
              <a:buNone/>
            </a:pPr>
            <a:r>
              <a:rPr lang="en-US" dirty="0" smtClean="0"/>
              <a:t>We say that algorithm A is an </a:t>
            </a:r>
            <a:r>
              <a:rPr lang="en-US" dirty="0" smtClean="0">
                <a:solidFill>
                  <a:srgbClr val="FF0000"/>
                </a:solidFill>
              </a:rPr>
              <a:t>exponential time algorithm </a:t>
            </a:r>
            <a:r>
              <a:rPr lang="en-US" dirty="0" smtClean="0"/>
              <a:t>if there exists constants k, c, such that </a:t>
            </a:r>
          </a:p>
          <a:p>
            <a:pPr>
              <a:buNone/>
            </a:pPr>
            <a:r>
              <a:rPr lang="en-US" dirty="0" smtClean="0"/>
              <a:t>on all inputs x, A outputs A(x) within time  c 2</a:t>
            </a:r>
            <a:r>
              <a:rPr lang="en-US" baseline="30000" dirty="0" smtClean="0"/>
              <a:t>|x|</a:t>
            </a:r>
            <a:r>
              <a:rPr lang="en-US" baseline="60000" dirty="0" smtClean="0"/>
              <a:t>k </a:t>
            </a:r>
            <a:r>
              <a:rPr lang="en-US" dirty="0" smtClean="0"/>
              <a:t>.</a:t>
            </a:r>
          </a:p>
          <a:p>
            <a:pPr>
              <a:buNone/>
            </a:pPr>
            <a:endParaRPr lang="en-US" dirty="0" smtClean="0"/>
          </a:p>
          <a:p>
            <a:pPr>
              <a:buNone/>
            </a:pPr>
            <a:r>
              <a:rPr lang="en-US" dirty="0" smtClean="0"/>
              <a:t>We say a decision problem L can be decided in </a:t>
            </a:r>
            <a:r>
              <a:rPr lang="en-US" dirty="0" smtClean="0">
                <a:solidFill>
                  <a:srgbClr val="FF0000"/>
                </a:solidFill>
              </a:rPr>
              <a:t>exponential time </a:t>
            </a:r>
            <a:r>
              <a:rPr lang="en-US" dirty="0" smtClean="0"/>
              <a:t>if there is an exponential time algorithm A that decides L. We define: </a:t>
            </a:r>
          </a:p>
          <a:p>
            <a:pPr>
              <a:buNone/>
            </a:pPr>
            <a:r>
              <a:rPr lang="en-US" dirty="0" smtClean="0"/>
              <a:t>		</a:t>
            </a:r>
            <a:r>
              <a:rPr lang="en-US" dirty="0" smtClean="0">
                <a:solidFill>
                  <a:srgbClr val="FF0000"/>
                </a:solidFill>
              </a:rPr>
              <a:t>EXP</a:t>
            </a:r>
            <a:r>
              <a:rPr lang="en-US" dirty="0" smtClean="0"/>
              <a:t> = {L | L can be decided in exponential time}</a:t>
            </a:r>
          </a:p>
          <a:p>
            <a:pPr>
              <a:buNone/>
            </a:pPr>
            <a:endParaRPr lang="en-US" dirty="0" smtClean="0"/>
          </a:p>
          <a:p>
            <a:pPr>
              <a:buNone/>
            </a:pPr>
            <a:r>
              <a:rPr lang="en-US" dirty="0" smtClean="0"/>
              <a:t>Theorem :  NP is a subset of EXP .</a:t>
            </a:r>
          </a:p>
          <a:p>
            <a:pPr>
              <a:buNone/>
            </a:pPr>
            <a:r>
              <a:rPr lang="en-US" dirty="0" smtClean="0"/>
              <a:t>Proof : Any L be in NP. Consider a nondeterministic polynomial time algorithm for L. It is of the form:</a:t>
            </a:r>
          </a:p>
          <a:p>
            <a:pPr>
              <a:buNone/>
            </a:pPr>
            <a:endParaRPr lang="en-US" dirty="0" smtClean="0"/>
          </a:p>
          <a:p>
            <a:pPr>
              <a:buNone/>
            </a:pPr>
            <a:r>
              <a:rPr lang="en-US" dirty="0" err="1" smtClean="0"/>
              <a:t>NPalgoforL</a:t>
            </a:r>
            <a:r>
              <a:rPr lang="en-US" dirty="0" smtClean="0"/>
              <a:t>(x) {</a:t>
            </a:r>
          </a:p>
          <a:p>
            <a:pPr>
              <a:buNone/>
            </a:pPr>
            <a:r>
              <a:rPr lang="en-US" dirty="0" smtClean="0"/>
              <a:t>guess </a:t>
            </a:r>
            <a:r>
              <a:rPr lang="en-US" dirty="0" err="1" smtClean="0"/>
              <a:t>w</a:t>
            </a:r>
            <a:r>
              <a:rPr lang="en-US" baseline="-25000" dirty="0" err="1" smtClean="0"/>
              <a:t>x</a:t>
            </a:r>
            <a:r>
              <a:rPr lang="en-US" dirty="0" smtClean="0"/>
              <a:t> of length c</a:t>
            </a:r>
            <a:r>
              <a:rPr lang="en-US" baseline="-25000" dirty="0" smtClean="0"/>
              <a:t>1</a:t>
            </a:r>
            <a:r>
              <a:rPr lang="en-US" dirty="0" smtClean="0"/>
              <a:t>|x|</a:t>
            </a:r>
            <a:r>
              <a:rPr lang="en-US" baseline="30000" dirty="0" smtClean="0"/>
              <a:t>k1</a:t>
            </a:r>
          </a:p>
          <a:p>
            <a:pPr>
              <a:buNone/>
            </a:pPr>
            <a:r>
              <a:rPr lang="en-US" dirty="0" smtClean="0"/>
              <a:t>// V is a polynomial time algorithm running in time c</a:t>
            </a:r>
            <a:r>
              <a:rPr lang="en-US" baseline="-25000" dirty="0" smtClean="0"/>
              <a:t>2</a:t>
            </a:r>
            <a:r>
              <a:rPr lang="en-US" dirty="0" smtClean="0"/>
              <a:t>|x|</a:t>
            </a:r>
            <a:r>
              <a:rPr lang="en-US" baseline="30000" dirty="0" smtClean="0"/>
              <a:t>k2</a:t>
            </a:r>
            <a:endParaRPr lang="en-US" dirty="0" smtClean="0"/>
          </a:p>
          <a:p>
            <a:pPr>
              <a:buNone/>
            </a:pPr>
            <a:r>
              <a:rPr lang="en-US" dirty="0" smtClean="0"/>
              <a:t>return V(</a:t>
            </a:r>
            <a:r>
              <a:rPr lang="en-US" dirty="0" err="1" smtClean="0"/>
              <a:t>x,w</a:t>
            </a:r>
            <a:r>
              <a:rPr lang="en-US" baseline="-25000" dirty="0" err="1" smtClean="0"/>
              <a:t>x</a:t>
            </a:r>
            <a:r>
              <a:rPr lang="en-US" dirty="0" smtClean="0"/>
              <a:t>)</a:t>
            </a:r>
          </a:p>
          <a:p>
            <a:pPr>
              <a:buNone/>
            </a:pPr>
            <a:r>
              <a:rPr lang="en-US" dirty="0" smtClean="0"/>
              <a:t>}</a:t>
            </a:r>
          </a:p>
          <a:p>
            <a:pPr>
              <a:buNone/>
            </a:pPr>
            <a:endParaRPr lang="en-US" dirty="0" smtClean="0"/>
          </a:p>
          <a:p>
            <a:pPr>
              <a:buNone/>
            </a:pPr>
            <a:r>
              <a:rPr lang="en-US" dirty="0" err="1" smtClean="0"/>
              <a:t>EXPalgoforL</a:t>
            </a:r>
            <a:r>
              <a:rPr lang="en-US" dirty="0" smtClean="0"/>
              <a:t>(x) {</a:t>
            </a:r>
          </a:p>
          <a:p>
            <a:pPr>
              <a:buNone/>
            </a:pPr>
            <a:r>
              <a:rPr lang="en-US" dirty="0" smtClean="0"/>
              <a:t>for all </a:t>
            </a:r>
            <a:r>
              <a:rPr lang="en-US" dirty="0" err="1" smtClean="0"/>
              <a:t>w</a:t>
            </a:r>
            <a:r>
              <a:rPr lang="en-US" baseline="-25000" dirty="0" err="1" smtClean="0"/>
              <a:t>x</a:t>
            </a:r>
            <a:r>
              <a:rPr lang="en-US" dirty="0" smtClean="0"/>
              <a:t> of length at most c</a:t>
            </a:r>
            <a:r>
              <a:rPr lang="en-US" baseline="-25000" dirty="0" smtClean="0"/>
              <a:t>1</a:t>
            </a:r>
            <a:r>
              <a:rPr lang="en-US" dirty="0" smtClean="0"/>
              <a:t>|x|</a:t>
            </a:r>
            <a:r>
              <a:rPr lang="en-US" baseline="30000" dirty="0" smtClean="0"/>
              <a:t>k1</a:t>
            </a:r>
          </a:p>
          <a:p>
            <a:pPr>
              <a:buNone/>
            </a:pPr>
            <a:r>
              <a:rPr lang="en-US" dirty="0" smtClean="0"/>
              <a:t>	if (V(</a:t>
            </a:r>
            <a:r>
              <a:rPr lang="en-US" dirty="0" err="1" smtClean="0"/>
              <a:t>x,w</a:t>
            </a:r>
            <a:r>
              <a:rPr lang="en-US" baseline="-25000" dirty="0" err="1" smtClean="0"/>
              <a:t>x</a:t>
            </a:r>
            <a:r>
              <a:rPr lang="en-US" dirty="0" smtClean="0"/>
              <a:t>) = true)</a:t>
            </a:r>
          </a:p>
          <a:p>
            <a:pPr>
              <a:buNone/>
            </a:pPr>
            <a:r>
              <a:rPr lang="en-US" dirty="0" smtClean="0"/>
              <a:t>		return true</a:t>
            </a:r>
          </a:p>
          <a:p>
            <a:pPr>
              <a:buNone/>
            </a:pPr>
            <a:r>
              <a:rPr lang="en-US" dirty="0" smtClean="0"/>
              <a:t>return false</a:t>
            </a:r>
          </a:p>
          <a:p>
            <a:pPr>
              <a:buNone/>
            </a:pPr>
            <a:r>
              <a:rPr lang="en-US" dirty="0" smtClean="0"/>
              <a:t>}</a:t>
            </a:r>
          </a:p>
          <a:p>
            <a:pPr>
              <a:buNone/>
            </a:pPr>
            <a:endParaRPr lang="en-US" dirty="0" smtClean="0"/>
          </a:p>
          <a:p>
            <a:pPr>
              <a:buNone/>
            </a:pPr>
            <a:r>
              <a:rPr lang="en-US" dirty="0" err="1" smtClean="0"/>
              <a:t>EXPalgoforL</a:t>
            </a:r>
            <a:r>
              <a:rPr lang="en-US" dirty="0" smtClean="0"/>
              <a:t>(x) runs in time O(c</a:t>
            </a:r>
            <a:r>
              <a:rPr lang="en-US" baseline="-25000" dirty="0" smtClean="0"/>
              <a:t>2</a:t>
            </a:r>
            <a:r>
              <a:rPr lang="en-US" dirty="0" smtClean="0"/>
              <a:t>|x|</a:t>
            </a:r>
            <a:r>
              <a:rPr lang="en-US" baseline="30000" dirty="0" smtClean="0"/>
              <a:t>k2  </a:t>
            </a:r>
            <a:r>
              <a:rPr lang="en-US" dirty="0" smtClean="0"/>
              <a:t>2</a:t>
            </a:r>
            <a:r>
              <a:rPr lang="en-US" baseline="30000" dirty="0" smtClean="0"/>
              <a:t>c</a:t>
            </a:r>
            <a:r>
              <a:rPr lang="en-US" baseline="10000" dirty="0" smtClean="0"/>
              <a:t>1</a:t>
            </a:r>
            <a:r>
              <a:rPr lang="en-US" baseline="30000" dirty="0" smtClean="0"/>
              <a:t>|x|</a:t>
            </a:r>
            <a:r>
              <a:rPr lang="en-US" baseline="60000" dirty="0" smtClean="0"/>
              <a:t>k1</a:t>
            </a:r>
            <a:r>
              <a:rPr lang="en-US" dirty="0" smtClean="0"/>
              <a:t> ) = c</a:t>
            </a:r>
            <a:r>
              <a:rPr lang="en-US" baseline="-25000" dirty="0" smtClean="0"/>
              <a:t>3</a:t>
            </a:r>
            <a:r>
              <a:rPr lang="en-US" dirty="0" smtClean="0"/>
              <a:t> 2</a:t>
            </a:r>
            <a:r>
              <a:rPr lang="en-US" baseline="30000" dirty="0" smtClean="0"/>
              <a:t>|x|</a:t>
            </a:r>
            <a:r>
              <a:rPr lang="en-US" baseline="60000" dirty="0" smtClean="0"/>
              <a:t>k3</a:t>
            </a:r>
            <a:r>
              <a:rPr lang="en-US" dirty="0" smtClean="0"/>
              <a:t>. Hence L is in EXP.</a:t>
            </a:r>
            <a:endParaRPr lang="en-US" baseline="30000" dirty="0" smtClean="0"/>
          </a:p>
          <a:p>
            <a:pPr>
              <a:buNone/>
            </a:pPr>
            <a:endParaRPr lang="en-SG"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SG"/>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SG"/>
          </a:p>
        </p:txBody>
      </p:sp>
      <p:sp>
        <p:nvSpPr>
          <p:cNvPr id="1029" name="Rectangle 5"/>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blinds(horizontal)">
                                      <p:cBhvr>
                                        <p:cTn id="20" dur="500"/>
                                        <p:tgtEl>
                                          <p:spTgt spid="3">
                                            <p:txEl>
                                              <p:pRg st="7" end="7"/>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blinds(horizontal)">
                                      <p:cBhvr>
                                        <p:cTn id="23" dur="500"/>
                                        <p:tgtEl>
                                          <p:spTgt spid="3">
                                            <p:txEl>
                                              <p:pRg st="9" end="9"/>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blinds(horizontal)">
                                      <p:cBhvr>
                                        <p:cTn id="26" dur="500"/>
                                        <p:tgtEl>
                                          <p:spTgt spid="3">
                                            <p:txEl>
                                              <p:pRg st="10" end="10"/>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Effect transition="in" filter="blinds(horizontal)">
                                      <p:cBhvr>
                                        <p:cTn id="29" dur="500"/>
                                        <p:tgtEl>
                                          <p:spTgt spid="3">
                                            <p:txEl>
                                              <p:pRg st="11" end="11"/>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blinds(horizontal)">
                                      <p:cBhvr>
                                        <p:cTn id="32" dur="500"/>
                                        <p:tgtEl>
                                          <p:spTgt spid="3">
                                            <p:txEl>
                                              <p:pRg st="12" end="12"/>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animEffect transition="in" filter="blinds(horizontal)">
                                      <p:cBhvr>
                                        <p:cTn id="35" dur="500"/>
                                        <p:tgtEl>
                                          <p:spTgt spid="3">
                                            <p:txEl>
                                              <p:pRg st="13" end="1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15" end="15"/>
                                            </p:txEl>
                                          </p:spTgt>
                                        </p:tgtEl>
                                        <p:attrNameLst>
                                          <p:attrName>style.visibility</p:attrName>
                                        </p:attrNameLst>
                                      </p:cBhvr>
                                      <p:to>
                                        <p:strVal val="visible"/>
                                      </p:to>
                                    </p:set>
                                    <p:animEffect transition="in" filter="blinds(horizontal)">
                                      <p:cBhvr>
                                        <p:cTn id="40" dur="500"/>
                                        <p:tgtEl>
                                          <p:spTgt spid="3">
                                            <p:txEl>
                                              <p:pRg st="15" end="15"/>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animEffect transition="in" filter="blinds(horizontal)">
                                      <p:cBhvr>
                                        <p:cTn id="43" dur="500"/>
                                        <p:tgtEl>
                                          <p:spTgt spid="3">
                                            <p:txEl>
                                              <p:pRg st="16" end="16"/>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3">
                                            <p:txEl>
                                              <p:pRg st="17" end="17"/>
                                            </p:txEl>
                                          </p:spTgt>
                                        </p:tgtEl>
                                        <p:attrNameLst>
                                          <p:attrName>style.visibility</p:attrName>
                                        </p:attrNameLst>
                                      </p:cBhvr>
                                      <p:to>
                                        <p:strVal val="visible"/>
                                      </p:to>
                                    </p:set>
                                    <p:animEffect transition="in" filter="blinds(horizontal)">
                                      <p:cBhvr>
                                        <p:cTn id="46" dur="500"/>
                                        <p:tgtEl>
                                          <p:spTgt spid="3">
                                            <p:txEl>
                                              <p:pRg st="17" end="17"/>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animEffect transition="in" filter="blinds(horizontal)">
                                      <p:cBhvr>
                                        <p:cTn id="49" dur="500"/>
                                        <p:tgtEl>
                                          <p:spTgt spid="3">
                                            <p:txEl>
                                              <p:pRg st="18" end="18"/>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3">
                                            <p:txEl>
                                              <p:pRg st="19" end="19"/>
                                            </p:txEl>
                                          </p:spTgt>
                                        </p:tgtEl>
                                        <p:attrNameLst>
                                          <p:attrName>style.visibility</p:attrName>
                                        </p:attrNameLst>
                                      </p:cBhvr>
                                      <p:to>
                                        <p:strVal val="visible"/>
                                      </p:to>
                                    </p:set>
                                    <p:animEffect transition="in" filter="blinds(horizontal)">
                                      <p:cBhvr>
                                        <p:cTn id="52" dur="500"/>
                                        <p:tgtEl>
                                          <p:spTgt spid="3">
                                            <p:txEl>
                                              <p:pRg st="19" end="19"/>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3">
                                            <p:txEl>
                                              <p:pRg st="20" end="20"/>
                                            </p:txEl>
                                          </p:spTgt>
                                        </p:tgtEl>
                                        <p:attrNameLst>
                                          <p:attrName>style.visibility</p:attrName>
                                        </p:attrNameLst>
                                      </p:cBhvr>
                                      <p:to>
                                        <p:strVal val="visible"/>
                                      </p:to>
                                    </p:set>
                                    <p:animEffect transition="in" filter="blinds(horizontal)">
                                      <p:cBhvr>
                                        <p:cTn id="55" dur="500"/>
                                        <p:tgtEl>
                                          <p:spTgt spid="3">
                                            <p:txEl>
                                              <p:pRg st="20" end="2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3">
                                            <p:txEl>
                                              <p:pRg st="22" end="22"/>
                                            </p:txEl>
                                          </p:spTgt>
                                        </p:tgtEl>
                                        <p:attrNameLst>
                                          <p:attrName>style.visibility</p:attrName>
                                        </p:attrNameLst>
                                      </p:cBhvr>
                                      <p:to>
                                        <p:strVal val="visible"/>
                                      </p:to>
                                    </p:set>
                                    <p:animEffect transition="in" filter="blinds(horizontal)">
                                      <p:cBhvr>
                                        <p:cTn id="60"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Reducibility</a:t>
            </a:r>
            <a:endParaRPr lang="en-SG" dirty="0"/>
          </a:p>
        </p:txBody>
      </p:sp>
      <p:pic>
        <p:nvPicPr>
          <p:cNvPr id="20" name="Picture 19" descr="TP_tmp.png"/>
          <p:cNvPicPr>
            <a:picLocks noChangeAspect="1"/>
          </p:cNvPicPr>
          <p:nvPr>
            <p:custDataLst>
              <p:tags r:id="rId1"/>
            </p:custDataLst>
          </p:nvPr>
        </p:nvPicPr>
        <p:blipFill>
          <a:blip r:embed="rId5" cstate="print"/>
          <a:stretch>
            <a:fillRect/>
          </a:stretch>
        </p:blipFill>
        <p:spPr bwMode="auto">
          <a:xfrm>
            <a:off x="457152" y="1066800"/>
            <a:ext cx="6629489" cy="1729431"/>
          </a:xfrm>
          <a:prstGeom prst="rect">
            <a:avLst/>
          </a:prstGeom>
          <a:noFill/>
          <a:ln/>
          <a:effectLst/>
        </p:spPr>
      </p:pic>
      <p:pic>
        <p:nvPicPr>
          <p:cNvPr id="8" name="Picture 7" descr="TP_tmp.png"/>
          <p:cNvPicPr>
            <a:picLocks noChangeAspect="1"/>
          </p:cNvPicPr>
          <p:nvPr>
            <p:custDataLst>
              <p:tags r:id="rId2"/>
            </p:custDataLst>
          </p:nvPr>
        </p:nvPicPr>
        <p:blipFill>
          <a:blip r:embed="rId6" cstate="print"/>
          <a:stretch>
            <a:fillRect/>
          </a:stretch>
        </p:blipFill>
        <p:spPr>
          <a:xfrm>
            <a:off x="457200" y="2971800"/>
            <a:ext cx="3886200" cy="211219"/>
          </a:xfrm>
          <a:prstGeom prst="rect">
            <a:avLst/>
          </a:prstGeom>
        </p:spPr>
      </p:pic>
      <p:pic>
        <p:nvPicPr>
          <p:cNvPr id="13" name="Picture 12" descr="TP_tmp.png"/>
          <p:cNvPicPr>
            <a:picLocks noChangeAspect="1"/>
          </p:cNvPicPr>
          <p:nvPr>
            <p:custDataLst>
              <p:tags r:id="rId3"/>
            </p:custDataLst>
          </p:nvPr>
        </p:nvPicPr>
        <p:blipFill>
          <a:blip r:embed="rId7" cstate="print"/>
          <a:stretch>
            <a:fillRect/>
          </a:stretch>
        </p:blipFill>
        <p:spPr bwMode="auto">
          <a:xfrm>
            <a:off x="152400" y="3352800"/>
            <a:ext cx="6781813" cy="2279868"/>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 Completeness</a:t>
            </a:r>
            <a:endParaRPr lang="en-SG" dirty="0"/>
          </a:p>
        </p:txBody>
      </p:sp>
      <p:pic>
        <p:nvPicPr>
          <p:cNvPr id="17" name="Picture 16" descr="TP_tmp.png"/>
          <p:cNvPicPr>
            <a:picLocks noChangeAspect="1"/>
          </p:cNvPicPr>
          <p:nvPr>
            <p:custDataLst>
              <p:tags r:id="rId1"/>
            </p:custDataLst>
          </p:nvPr>
        </p:nvPicPr>
        <p:blipFill>
          <a:blip r:embed="rId6" cstate="print"/>
          <a:stretch>
            <a:fillRect/>
          </a:stretch>
        </p:blipFill>
        <p:spPr bwMode="auto">
          <a:xfrm>
            <a:off x="524487" y="3276600"/>
            <a:ext cx="6266224" cy="417386"/>
          </a:xfrm>
          <a:prstGeom prst="rect">
            <a:avLst/>
          </a:prstGeom>
          <a:noFill/>
          <a:ln/>
          <a:effectLst/>
        </p:spPr>
      </p:pic>
      <p:pic>
        <p:nvPicPr>
          <p:cNvPr id="15" name="Picture 14" descr="TP_tmp.png"/>
          <p:cNvPicPr>
            <a:picLocks noChangeAspect="1"/>
          </p:cNvPicPr>
          <p:nvPr>
            <p:custDataLst>
              <p:tags r:id="rId2"/>
            </p:custDataLst>
          </p:nvPr>
        </p:nvPicPr>
        <p:blipFill>
          <a:blip r:embed="rId7" cstate="print"/>
          <a:stretch>
            <a:fillRect/>
          </a:stretch>
        </p:blipFill>
        <p:spPr bwMode="auto">
          <a:xfrm>
            <a:off x="533393" y="1219200"/>
            <a:ext cx="6311334" cy="1884620"/>
          </a:xfrm>
          <a:prstGeom prst="rect">
            <a:avLst/>
          </a:prstGeom>
          <a:noFill/>
          <a:ln/>
          <a:effectLst/>
        </p:spPr>
      </p:pic>
      <p:pic>
        <p:nvPicPr>
          <p:cNvPr id="20" name="Picture 19" descr="TP_tmp.png"/>
          <p:cNvPicPr>
            <a:picLocks noChangeAspect="1"/>
          </p:cNvPicPr>
          <p:nvPr>
            <p:custDataLst>
              <p:tags r:id="rId3"/>
            </p:custDataLst>
          </p:nvPr>
        </p:nvPicPr>
        <p:blipFill>
          <a:blip r:embed="rId8" cstate="print"/>
          <a:stretch>
            <a:fillRect/>
          </a:stretch>
        </p:blipFill>
        <p:spPr bwMode="auto">
          <a:xfrm>
            <a:off x="533573" y="3886200"/>
            <a:ext cx="6197008" cy="1261453"/>
          </a:xfrm>
          <a:prstGeom prst="rect">
            <a:avLst/>
          </a:prstGeom>
          <a:noFill/>
          <a:ln/>
          <a:effectLst/>
        </p:spPr>
      </p:pic>
      <p:pic>
        <p:nvPicPr>
          <p:cNvPr id="19" name="Picture 18" descr="TP_tmp.png"/>
          <p:cNvPicPr>
            <a:picLocks noChangeAspect="1"/>
          </p:cNvPicPr>
          <p:nvPr>
            <p:custDataLst>
              <p:tags r:id="rId4"/>
            </p:custDataLst>
          </p:nvPr>
        </p:nvPicPr>
        <p:blipFill>
          <a:blip r:embed="rId9" cstate="print"/>
          <a:stretch>
            <a:fillRect/>
          </a:stretch>
        </p:blipFill>
        <p:spPr bwMode="auto">
          <a:xfrm>
            <a:off x="457187" y="5334000"/>
            <a:ext cx="5981732" cy="98828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Boolean formula</a:t>
            </a:r>
            <a:endParaRPr lang="en-SG" dirty="0"/>
          </a:p>
        </p:txBody>
      </p:sp>
      <p:pic>
        <p:nvPicPr>
          <p:cNvPr id="6" name="Picture 5" descr="TP_tmp.png"/>
          <p:cNvPicPr>
            <a:picLocks noChangeAspect="1"/>
          </p:cNvPicPr>
          <p:nvPr>
            <p:custDataLst>
              <p:tags r:id="rId1"/>
            </p:custDataLst>
          </p:nvPr>
        </p:nvPicPr>
        <p:blipFill>
          <a:blip r:embed="rId6" cstate="print"/>
          <a:stretch>
            <a:fillRect/>
          </a:stretch>
        </p:blipFill>
        <p:spPr bwMode="auto">
          <a:xfrm>
            <a:off x="533400" y="1467577"/>
            <a:ext cx="7600842" cy="770659"/>
          </a:xfrm>
          <a:prstGeom prst="rect">
            <a:avLst/>
          </a:prstGeom>
          <a:noFill/>
          <a:ln/>
          <a:effectLst/>
        </p:spPr>
      </p:pic>
      <p:pic>
        <p:nvPicPr>
          <p:cNvPr id="14" name="Picture 13" descr="TP_tmp.png"/>
          <p:cNvPicPr>
            <a:picLocks noChangeAspect="1"/>
          </p:cNvPicPr>
          <p:nvPr>
            <p:custDataLst>
              <p:tags r:id="rId2"/>
            </p:custDataLst>
          </p:nvPr>
        </p:nvPicPr>
        <p:blipFill>
          <a:blip r:embed="rId7" cstate="print"/>
          <a:stretch>
            <a:fillRect/>
          </a:stretch>
        </p:blipFill>
        <p:spPr bwMode="auto">
          <a:xfrm>
            <a:off x="457192" y="2458177"/>
            <a:ext cx="7467615" cy="1276638"/>
          </a:xfrm>
          <a:prstGeom prst="rect">
            <a:avLst/>
          </a:prstGeom>
          <a:noFill/>
          <a:ln/>
          <a:effectLst/>
        </p:spPr>
      </p:pic>
      <p:pic>
        <p:nvPicPr>
          <p:cNvPr id="7" name="Picture 6" descr="TP_tmp.png"/>
          <p:cNvPicPr>
            <a:picLocks noChangeAspect="1"/>
          </p:cNvPicPr>
          <p:nvPr>
            <p:custDataLst>
              <p:tags r:id="rId3"/>
            </p:custDataLst>
          </p:nvPr>
        </p:nvPicPr>
        <p:blipFill>
          <a:blip r:embed="rId8" cstate="print"/>
          <a:stretch>
            <a:fillRect/>
          </a:stretch>
        </p:blipFill>
        <p:spPr bwMode="auto">
          <a:xfrm>
            <a:off x="228600" y="3962400"/>
            <a:ext cx="7162800" cy="1707927"/>
          </a:xfrm>
          <a:prstGeom prst="rect">
            <a:avLst/>
          </a:prstGeom>
          <a:noFill/>
          <a:ln/>
          <a:effectLst/>
        </p:spPr>
      </p:pic>
      <p:pic>
        <p:nvPicPr>
          <p:cNvPr id="8" name="Picture 7" descr="TP_tmp.png"/>
          <p:cNvPicPr>
            <a:picLocks noChangeAspect="1"/>
          </p:cNvPicPr>
          <p:nvPr>
            <p:custDataLst>
              <p:tags r:id="rId4"/>
            </p:custDataLst>
          </p:nvPr>
        </p:nvPicPr>
        <p:blipFill>
          <a:blip r:embed="rId9" cstate="print"/>
          <a:stretch>
            <a:fillRect/>
          </a:stretch>
        </p:blipFill>
        <p:spPr>
          <a:xfrm>
            <a:off x="533400" y="6019800"/>
            <a:ext cx="6172200" cy="4650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DISPLAYSOURCE" val="\documentclass{article}\pagestyle{empty}&#10;\begin{document}&#10;&#10;\end{document}&#10;"/>
  <p:tag name="EMBEDFONTS" val="1"/>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Let  $c_n $ be the number of times the \\&#10;statement $x= x+1$ is executed. Then, \\ \\&#10;$c_n  = n+c_{n/2}, \quad c_1 = 1$ \\&#10;$ c_n = n + n/2 + \cdots + 1 = 2n - 1 = \Theta(n) $&#10;\end{document}&#10;"/>
  <p:tag name="FILENAME" val="TP_tmp"/>
  <p:tag name="FORMAT" val="png256"/>
  <p:tag name="RES" val="1200"/>
  <p:tag name="BLEND" val="0"/>
  <p:tag name="TRANSPARENT" val="0"/>
  <p:tag name="TBUG" val="0"/>
  <p:tag name="ALLOWFS" val="0"/>
  <p:tag name="ORIGWIDTH" val="174"/>
  <p:tag name="PICTUREFILESIZE" val="32443"/>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s : $a, D$&#10;&#10;Ouput Parameters: None&#10;&#10;\bigskip&#10;&#10;$set-partition(a, D)$ \{&#10;&#10;$n = a.last$&#10;&#10;// sort $a$ in increasing order&#10;&#10;$mergesort(a) $&#10;&#10;$j = 0$&#10;&#10;$last = 1$&#10;&#10;while $(last \leq n )$ \{&#10;&#10;\quad $k = last + 1$&#10;&#10;\quad while $(k \leq n ~ \&amp;\&amp; ~ a[k] - a[last] \leq D)$  &#10;&#10;\quad \quad \{ $k = k+1$ \}&#10;&#10;\quad $j = j + 1$&#10;&#10;\quad $last = k$&#10;&#10;\}&#10;&#10;return $j$&#10;&#10;\}&#10;&#10;&#10;\end{document}&#10;"/>
  <p:tag name="FILENAME" val="TP_tmp"/>
  <p:tag name="FORMAT" val="png256"/>
  <p:tag name="RES" val="1200"/>
  <p:tag name="BLEND" val="0"/>
  <p:tag name="TRANSPARENT" val="0"/>
  <p:tag name="TBUG" val="0"/>
  <p:tag name="ALLOWFS" val="0"/>
  <p:tag name="ORIGWIDTH" val="169"/>
  <p:tag name="PICTUREFILESIZE" val="79233"/>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 proof of correctness will be via induction on $n$ which is the size of $S$.&#10;&#10;Base case $n = 1$ is easily seen since then there is just one partition. &#10;&#10;Let $n &gt; 1$. Let $S_1, S_2, \ldots , S_r$ be the partition of $S$ that is produced by the algorithm on input $(S,D)$.&#10;&#10;Let $T_1, T_2, \ldots, T_m$ be an optimal partition of $S$ for input $(S,D)$. &#10;&#10;Let $a[j]$ be the minimum element in $a$. Then $a[j] \in S_1$. Let $a[j] \in T_i$, then $T_i \subseteq S_1$. &#10;&#10;Now move the elements in $S_1 - T_i$ (if any) from other subsets in optimal partition into $T_i$. &#10;&#10;Let the new sets obtained be  $T'_1, T'_2, \ldots, T'_m$. This is also an optimal partition of $S$. Also now $T'_i = S_1$.&#10;&#10;Let $S' = S - S_1$. Note that $|S'| &lt; |S|$.&#10;&#10;Note that $S_2, \ldots , S_r$ will be the partition of $S'$ produced by the algorithm on input $(S',D)$.&#10;&#10;Also note that $T'_1, \ldots, T'_{i-1}, T'_{i+1}, \ldots, T'_m$ will be an optimal partition of $S'$ on input $(S',D)$. &#10;&#10;Therefore from induction hypothesis $r-1 = m-1$. Hence $r=m$.&#10;&#10;\end{document}&#10;"/>
  <p:tag name="FILENAME" val="TP_tmp"/>
  <p:tag name="FORMAT" val="png256"/>
  <p:tag name="RES" val="1200"/>
  <p:tag name="BLEND" val="0"/>
  <p:tag name="TRANSPARENT" val="0"/>
  <p:tag name="TBUG" val="0"/>
  <p:tag name="ALLOWFS" val="0"/>
  <p:tag name="ORIGWIDTH" val="345"/>
  <p:tag name="PICTUREFILESIZE" val="228086"/>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s: $a,b$ &#10;&#10;Output Parameters: None&#10;&#10;\bigskip&#10;&#10;$median(a,b)$  \{&#10;&#10;$n = a.last$&#10;&#10;$i=k=1 $&#10;&#10;$j=l=n$&#10;&#10;while $(j&gt; i ~ \&amp;\&amp; ~l &gt; k)$ \{ &#10;&#10;\quad if ($a[(i+j-1)/2] \geq b[(k+l-1)/2]$) \{&#10;&#10;\quad \quad $j = (i+j-1)/2$&#10;&#10;\quad \quad $k = (k+l+1)/2$&#10;&#10;\quad \}&#10;&#10;\quad else \{&#10;&#10;\quad \quad $i = (i+j+1)/2$&#10;&#10;\quad \quad $l=(l+k-1)/2$&#10;&#10;\quad \}&#10;&#10;\}&#10;&#10; if $(a[i] \geq b[l])$&#10;&#10;\quad return $b[l] $&#10;&#10;else &#10;&#10;\quad return $a[i]$&#10;&#10;&#10;\}&#10;&#10;&#10;\end{document}&#10;"/>
  <p:tag name="FILENAME" val="TP_tmp"/>
  <p:tag name="FORMAT" val="png256"/>
  <p:tag name="RES" val="1200"/>
  <p:tag name="BLEND" val="0"/>
  <p:tag name="TRANSPARENT" val="0"/>
  <p:tag name="TBUG" val="0"/>
  <p:tag name="ALLOWFS" val="0"/>
  <p:tag name="ORIGWIDTH" val="180"/>
  <p:tag name="PICTUREFILESIZE" val="88771"/>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Input Parameters : $size$ &#10;&#10;(First matrix is $size[0] \times size[1]$, second matrix &#10;&#10;is $size[1] \times size[2]$, $n$th matrix is $size[n-1] \times size[n]$)&#10;&#10;\bigskip &#10; &#10;Output Parameters: $s$ &#10;&#10;&#10;\bigskip&#10;&#10;$opt-matrix-mult(size,s)$ \{&#10;&#10;\quad $n = size.last $&#10;&#10;for $i = 1$ to $n$ &#10;&#10;\quad  $s[i][i]=0$&#10;&#10;for $w =  1$ to $n-1$ &#10;&#10;\quad  for $i = 1$ to $n-w$ \{&#10;&#10;\quad  \quad  $j = w+i$ &#10;&#10;\quad  \quad  $s[i][j] = \infty $&#10;&#10;\quad  \quad for $k = i$ to $j-1$ \{&#10;&#10;\quad  \quad  \quad  $q = s[i][k] + s[k+1][j] + size[i-1] \cdot size[k] \cdot size[j] $ &#10;&#10;\quad \quad \quad if $( q &lt; s[i][j] )$ &#10;&#10;\quad \quad \quad \quad $s[i][j] = q$ &#10;&#10;\quad \quad \}&#10;&#10;\quad \}&#10;&#10;\} &#10;&#10;\end{document}&#10;"/>
  <p:tag name="FILENAME" val="TP_tmp"/>
  <p:tag name="FORMAT" val="png256"/>
  <p:tag name="RES" val="1200"/>
  <p:tag name="BLEND" val="0"/>
  <p:tag name="TRANSPARENT" val="0"/>
  <p:tag name="TBUG" val="0"/>
  <p:tag name="ALLOWFS" val="0"/>
  <p:tag name="ORIGWIDTH" val="255"/>
  <p:tag name="PICTUREFILESIZE" val="115082"/>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M_{size[0],size[1]}  \times  M_{size[1], size[2]} \times \cdots \times M_{size[n-1], size[n]}$  &#10;\end{document}&#10;"/>
  <p:tag name="FILENAME" val="TP_tmp"/>
  <p:tag name="FORMAT" val="png256"/>
  <p:tag name="RES" val="1200"/>
  <p:tag name="BLEND" val="0"/>
  <p:tag name="TRANSPARENT" val="0"/>
  <p:tag name="TBUG" val="0"/>
  <p:tag name="ALLOWFS" val="0"/>
  <p:tag name="ORIGWIDTH" val="234"/>
  <p:tag name="PICTUREFILESIZE" val="10960"/>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 task is to find the longest common subsequence of $a[1], \ldots, a[m] \mbox{    and     } b[1], \ldots, b[n] .$&#10;\end{document}&#10;"/>
  <p:tag name="FILENAME" val="TP_tmp"/>
  <p:tag name="FORMAT" val="png256"/>
  <p:tag name="RES" val="1200"/>
  <p:tag name="BLEND" val="0"/>
  <p:tag name="TRANSPARENT" val="0"/>
  <p:tag name="TBUG" val="0"/>
  <p:tag name="ALLOWFS" val="0"/>
  <p:tag name="ORIGWIDTH" val="366"/>
  <p:tag name="PICTUREFILESIZE" val="21828"/>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igskip&#10;&#10;Input Parameters: $a,b$ &#10;&#10;Output Parameters: $c$ &#10;&#10;\bigskip&#10;&#10;$LCS(a,b,c)$ \{&#10;&#10;$m=a.last$&#10;&#10;$n=b.last$&#10;&#10;for $i = 0$ to $m$ &#10;&#10;\quad $c[i][0] = 0 $&#10;&#10;for $j = 0$ to $n$&#10;&#10;\quad  $c[0][j] = 0 $&#10;&#10;for $i = 1$ to $m $&#10;&#10;\quad  for $j = 1$ to $n $&#10;&#10;\quad \quad if $(a[i] ~ != b[j] ) $&#10;&#10;\quad \quad \quad $c[i][j] = \max (c[i-1][j], c[i][j-1])$&#10;&#10;\quad \quad else &#10;&#10;\quad \quad \quad $c[i][j] = 1+ c[i-1][j-1] $&#10;&#10;\}&#10;\end{document}&#10;"/>
  <p:tag name="FILENAME" val="TP_tmp"/>
  <p:tag name="FORMAT" val="png256"/>
  <p:tag name="RES" val="1200"/>
  <p:tag name="BLEND" val="0"/>
  <p:tag name="TRANSPARENT" val="0"/>
  <p:tag name="TBUG" val="0"/>
  <p:tag name="ALLOWFS" val="0"/>
  <p:tag name="ORIGWIDTH" val="179"/>
  <p:tag name="PICTUREFILESIZE" val="70781"/>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 : $A$ &#10;&#10;Output Parameters: $A, next$&#10;&#10;\bigskip&#10;&#10;$all-paths(A,next)$ \{&#10;&#10;$n = A.last $&#10;&#10;// initialize $next$: if no intemediate &#10;&#10;// vertices are allowed $next[i][j] = j $&#10;&#10;for $i = 1$ to $n$ &#10;&#10;\quad for $j = 1$ to $n$ &#10;&#10;\quad \quad $next[i][j] = j$&#10;&#10;for $k = 1$ to $n $&#10;&#10;\quad for $i = 1$ to $n$ &#10;&#10;\quad \quad for $j = 1$ to $n$ &#10;&#10;\quad \quad \quad if $(A[i][k] + A[k][j] &lt; A[i][j] )$  \{&#10;&#10;\quad \quad \quad \quad $A[i][j] = A[i][k] + A[k][j]$&#10;&#10;\quad \quad \quad \quad $next[i][j] = next[i][k]$&#10;&#10;\quad \quad \quad \}&#10;&#10;\}&#10;&#10;&#10;\end{document}&#10;"/>
  <p:tag name="FILENAME" val="TP_tmp"/>
  <p:tag name="FORMAT" val="png256"/>
  <p:tag name="RES" val="1200"/>
  <p:tag name="BLEND" val="0"/>
  <p:tag name="TRANSPARENT" val="0"/>
  <p:tag name="TBUG" val="0"/>
  <p:tag name="ALLOWFS" val="0"/>
  <p:tag name="ORIGWIDTH" val="164"/>
  <p:tag name="PICTUREFILESIZE" val="93841"/>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 : $A$ &#10;&#10;Output Parameters: $A$&#10;&#10;\bigskip&#10;&#10;$warshall(A)$ \{&#10;&#10;$n = A.last $&#10;&#10;for $k = 1$ to $n $&#10;&#10;\quad for $i = 1$ to $n$ &#10;&#10;\quad \quad for $j = 1$ to $n$ &#10;&#10;\quad \quad \quad if $(A[i][k] + A[k][j] =2 )$  \{&#10;&#10;\quad \quad \quad \quad $A[i][j] = 1$&#10;&#10;\quad \quad \quad \}&#10;&#10;\}&#10;&#10;&#10;\end{document}&#10;"/>
  <p:tag name="FILENAME" val="TP_tmp"/>
  <p:tag name="FORMAT" val="png256"/>
  <p:tag name="RES" val="1200"/>
  <p:tag name="BLEND" val="0"/>
  <p:tag name="TRANSPARENT" val="0"/>
  <p:tag name="TBUG" val="0"/>
  <p:tag name="ALLOWFS" val="0"/>
  <p:tag name="ORIGWIDTH" val="142"/>
  <p:tag name="PICTUREFILESIZE" val="47522"/>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Let $R$ be a relation on a set $X$ (that is $R \subseteq X \times X$). The transitive closure of $R$ is the set &#10; $$R' = \{ (x_1,x_k)  \mbox{  such that  } (x_1,x_2) \in R , (x_2,x_3) \in R, \ldots, (x_{k-1},x_k) \in R \} .$$&#10;&#10;Warshall's algorithm can also be used to find the transitive closure of $R$. $R$ is input in the form of a matrix $A$ such that $A(i,j)=1$ &#10;if $(i,j) \in R$, otherwise $A(i,j)=0$. Finding transitive closure is exactly like finding if $(i,j)$ is connected in the graph with its adjacency matrix being $A$.&#10;\end{document}&#10;"/>
  <p:tag name="FILENAME" val="TP_tmp"/>
  <p:tag name="FORMAT" val="png256"/>
  <p:tag name="RES" val="1200"/>
  <p:tag name="BLEND" val="0"/>
  <p:tag name="TRANSPARENT" val="0"/>
  <p:tag name="TBUG" val="0"/>
  <p:tag name="ALLOWFS" val="0"/>
  <p:tag name="ORIGWIDTH" val="345"/>
  <p:tag name="PICTUREFILESIZE" val="119413"/>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Let $a\geq 1, b \geq 2, k \geq 0$.&#10;&#10;\medskip&#10;&#10;Upper Bound: If $T(n) \leq a T(n/b) + f(n)$ and $f(n) = O(n^k)$, then $T(n) = $&#10;\begin{enumerate}&#10;\item $O(n^k)$ if $a &lt; b^k$&#10;\item $O(n^k \log n )$ if $a = b^k$&#10;\item $O(n^{\log_b a} )$ if $a &gt; b^k$&#10;\end{enumerate}&#10;&#10;\medskip &#10;&#10;Lower Bound: If $T(n) \geq a T(n/b) + f(n)$ and $f(n) = \Omega(n^k)$, then $T(n) = $&#10;\begin{enumerate}&#10;\item $\Omega(n^k)$ if $a &lt; b^k$&#10;\item $\Omega(n^k \log n )$ if $a = b^k$&#10;\item $\Omega(n^{\log_b a} )$ if $a &gt; b^k$&#10;\end{enumerate}&#10;&#10;\medskip&#10;&#10;Exact: If $T(n) = a T(n/b) + f(n)$ and $f(n) = \Theta(n^k)$, then $T(n) = $&#10;\begin{enumerate}&#10;\item $\Theta(n^k)$ if $a &lt; b^k$&#10;\item $\Theta(n^k \log n )$ if $a = b^k$&#10;\item $\Theta(n^{\log_b a} )$ if $a &gt; b^k$&#10;\end{enumerate}&#10;&#10;\end{document}&#10;"/>
  <p:tag name="FILENAME" val="TP_tmp"/>
  <p:tag name="FORMAT" val="png256"/>
  <p:tag name="RES" val="1200"/>
  <p:tag name="BLEND" val="0"/>
  <p:tag name="TRANSPARENT" val="0"/>
  <p:tag name="TBUG" val="0"/>
  <p:tag name="ALLOWFS" val="0"/>
  <p:tag name="ORIGWIDTH" val="323"/>
  <p:tag name="PICTUREFILESIZE" val="146400"/>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We say that a problem $A$ reduces, in polynomial time,  to problem $B$,  and we write $A \leq_p B$, if there is a function $f$ that can be computed by an algorithm in polynomial time such that for all strings $x$,&#10; $$ x \in A \Leftrightarrow f(x) \in B .$$&#10;We also say that $f$ is a polynomial time reduction from $A$ to $B$.&#10;We also say that $A$ reduces to $B$ in polynomial time via function $f$.&#10;\end{document}&#10;"/>
  <p:tag name="FILENAME" val="TP_tmp"/>
  <p:tag name="FORMAT" val="png256"/>
  <p:tag name="RES" val="1200"/>
  <p:tag name="BLEND" val="0"/>
  <p:tag name="TRANSPARENT" val="0"/>
  <p:tag name="TBUG" val="0"/>
  <p:tag name="ALLOWFS" val="0"/>
  <p:tag name="ORIGWIDTH" val="345"/>
  <p:tag name="PICTUREFILESIZE" val="97003"/>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orem : If $A \leq_p B$ and $B \in P$, then $A \in P$.&#10;\end{document}&#10;"/>
  <p:tag name="FILENAME" val="TP_tmp"/>
  <p:tag name="FORMAT" val="png256"/>
  <p:tag name="RES" val="1200"/>
  <p:tag name="BLEND" val="0"/>
  <p:tag name="TRANSPARENT" val="0"/>
  <p:tag name="TBUG" val="0"/>
  <p:tag name="ALLOWFS" val="0"/>
  <p:tag name="ORIGWIDTH" val="202"/>
  <p:tag name="PICTUREFILESIZE" val="11357"/>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Proof: Let $f$ be a polynomial time reduction from $A$ to $B$ computed by algorithm $R$. Let $M$ be a polynomial time algorithm for $B$. Consider following polynomial time algorithm for $A$. &#10;&#10;\bigskip&#10;&#10;$N(x)$ \{&#10;&#10;$y = R(x) $&#10;&#10;retrun $M(y)$&#10;&#10;\}&#10;&#10;\bigskip&#10;&#10;Hence $A \in P$.&#10;&#10;\end{document}&#10;"/>
  <p:tag name="FILENAME" val="TP_tmp"/>
  <p:tag name="FORMAT" val="png256"/>
  <p:tag name="RES" val="1200"/>
  <p:tag name="BLEND" val="0"/>
  <p:tag name="TRANSPARENT" val="0"/>
  <p:tag name="TBUG" val="0"/>
  <p:tag name="ALLOWFS" val="0"/>
  <p:tag name="ORIGWIDTH" val="345"/>
  <p:tag name="PICTUREFILESIZE" val="72504"/>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Definition: We say that a problem $B$ in $NP$ is $NP$-complete if for all $NP$ problems $A$, we have $A \leq_p B$.&#10;\end{document}&#10;"/>
  <p:tag name="FILENAME" val="TP_tmp"/>
  <p:tag name="FORMAT" val="png256"/>
  <p:tag name="RES" val="1200"/>
  <p:tag name="BLEND" val="0"/>
  <p:tag name="TRANSPARENT" val="0"/>
  <p:tag name="TBUG" val="0"/>
  <p:tag name="ALLOWFS" val="0"/>
  <p:tag name="ORIGWIDTH" val="345"/>
  <p:tag name="PICTUREFILESIZE" val="29477"/>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orem : If $A \leq_p B$ and $B \leq_p C$, then $A \leq_p C$.&#10;&#10;\bigskip&#10;&#10;Proof:  Let $A \leq_p B$  via polynomial time reduction $f$ and  $B \leq_p C$ via polynomial time reduction $g$. Then &#10;$$ x \in A \Leftrightarrow f(x) \in B \Leftrightarrow g(f(x)) \in C .$$&#10;Define $h(x) = g(f(x))$. Then from a previous theorem, $h$ can be computed in polynomial time. Hence $A \leq_p C$ via $h$.&#10;\end{document}&#10;"/>
  <p:tag name="FILENAME" val="TP_tmp"/>
  <p:tag name="FORMAT" val="png256"/>
  <p:tag name="RES" val="1200"/>
  <p:tag name="BLEND" val="0"/>
  <p:tag name="TRANSPARENT" val="0"/>
  <p:tag name="TBUG" val="0"/>
  <p:tag name="ALLOWFS" val="0"/>
  <p:tag name="ORIGWIDTH" val="345"/>
  <p:tag name="PICTUREFILESIZE" val="87956"/>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orem : If $A$ and $B$ are problem in $NP$, $A$ is $NP$-complete and $A \leq_p B$, then $B$ is $NP$-complete.&#10;&#10;\bigskip&#10;&#10;Proof: Let $C$ be any problem in $NP$. Then $C \leq_p A$ (since $A$ is $NP$-complete) and we are given $A \leq_p B$. Hence from previous theorem $C \leq_p B$. Therefore $B$ is $NP$-complete. &#10;\end{document}&#10;"/>
  <p:tag name="FILENAME" val="TP_tmp"/>
  <p:tag name="FORMAT" val="png256"/>
  <p:tag name="RES" val="1200"/>
  <p:tag name="BLEND" val="0"/>
  <p:tag name="TRANSPARENT" val="0"/>
  <p:tag name="TBUG" val="0"/>
  <p:tag name="ALLOWFS" val="0"/>
  <p:tag name="ORIGWIDTH" val="344"/>
  <p:tag name="PICTUREFILESIZE" val="75670"/>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orem : If any $NP$ complete problem is in $P$, then $NP=P$.&#10;&#10;\bigskip &#10;&#10;Proof: Let $B$ be an $NP$-complete problem that is in $P$. Let $A$ be any problem in $NP$. Then $A \leq_p B$. By a previous Theorem, $A \in P$. Hence $NP \subseteq P$. We know $P \subseteq NP$. Hence $P = NP$.&#10;\end{document}&#10;"/>
  <p:tag name="FILENAME" val="TP_tmp"/>
  <p:tag name="FORMAT" val="png256"/>
  <p:tag name="RES" val="1200"/>
  <p:tag name="BLEND" val="0"/>
  <p:tag name="TRANSPARENT" val="0"/>
  <p:tag name="TBUG" val="0"/>
  <p:tag name="ALLOWFS" val="0"/>
  <p:tag name="ORIGWIDTH" val="345"/>
  <p:tag name="PICTUREFILESIZE" val="63546"/>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A boolean formula is an expression involving boolean variables $x_1, x_2, \ldots$ and boolean operators: conjunction (AND) ($\wedge$), disjunction (OR) ($\vee$) and negation (NOT) ($\bar{~}$).&#10;\end{document}&#10;"/>
  <p:tag name="FILENAME" val="TP_tmp"/>
  <p:tag name="FORMAT" val="png256"/>
  <p:tag name="RES" val="1200"/>
  <p:tag name="BLEND" val="0"/>
  <p:tag name="TRANSPARENT" val="0"/>
  <p:tag name="TBUG" val="0"/>
  <p:tag name="ALLOWFS" val="0"/>
  <p:tag name="ORIGWIDTH" val="345"/>
  <p:tag name="PICTUREFILESIZE" val="45673"/>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A formula that is true for some truth assignment (true/false) to its variables is called `satisfiable'. A formula that is false for all assignments of truth values to its variable is called `unsatisfiable'. &#10;&#10;Example : $(x_1 \vee \bar{x}_1)$ is satisfiable.&#10;&#10;Example : $(x_1 \wedge \bar{x}_1)$ is unsatisfiable.&#10;&#10;\end{document}&#10;"/>
  <p:tag name="FILENAME" val="TP_tmp"/>
  <p:tag name="FORMAT" val="png256"/>
  <p:tag name="RES" val="1200"/>
  <p:tag name="BLEND" val="0"/>
  <p:tag name="TRANSPARENT" val="0"/>
  <p:tag name="TBUG" val="0"/>
  <p:tag name="ALLOWFS" val="0"/>
  <p:tag name="ORIGWIDTH" val="345"/>
  <p:tag name="PICTUREFILESIZE" val="73666"/>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A boolen formula in CNF (conjuntive normal form) is `AND of ORs'.&#10;&#10;Example : $(x_1  \vee \bar{x}_5 ) \wedge (x_4 \vee \bar{x}_8 \vee \bar{x}_1)$&#10;&#10;$(x_1 \vee \bar{x}_5 )$ and $(x_4 \vee \bar{x}_8 \vee \bar{x}_1)$ are called clauses of this CNF formula. &#10;&#10;$x_1, \bar{x}_5, \bar{x}_8, x_4$ are called literals. $x_1, x_4$ are positive literals and $\bar{x}_5, \bar{x}_8 $ are negative literals.&#10;&#10;\bigskip&#10;&#10;We say a formula is $k$-CNF if every clause contains exactly $k$ literals.&#10;&#10;&#10;\end{document}&#10;"/>
  <p:tag name="FILENAME" val="TP_tmp"/>
  <p:tag name="FORMAT" val="png256"/>
  <p:tag name="RES" val="1200"/>
  <p:tag name="BLEND" val="0"/>
  <p:tag name="TRANSPARENT" val="0"/>
  <p:tag name="TBUG" val="0"/>
  <p:tag name="ALLOWFS" val="0"/>
  <p:tag name="ORIGWIDTH" val="344"/>
  <p:tag name="PICTUREFILESIZE" val="9457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oindent Suppose (for simplicity) $T(n) = aT(n/b) + cn^k$ and $n = b^m$. Then,&#10;\begin{eqnarray*}&#10;T(n) = T(b^m) &amp; = &amp; a T(b^{m-1}) + c(b^k)^m \\&#10;&amp; = &amp; a[aT(b^{m-2}) + c(b^k)^{m-1}] + c(b^k)^m \\&#10;&amp; = &amp; a^2T(b^{m-2}) + c[a(b^k)^{m-1}] + (b^k)^m] \\&#10;&amp; \vdots &amp; \\&#10;&amp; = &amp; a^mT(b^0) + c\sum_{i=1}^m a^{m-i}(b^k)^i &#10;\end{eqnarray*} &#10;If $a\neq b^k$,&#10;\begin{eqnarray*}&#10;T(n) &amp; = &amp; a^mT(1) + c \left[ \frac{(b^k)^{m+1} - a^{m+1}} {b^k - a} - a^m \right]\\&#10;&amp; = &amp; C_1n^{\log_b a} + C_2 n^k&#10;\end{eqnarray*} &#10;where $C_1 = T(1) - \left[ \frac{cb^k}{b^k -a} \right]$  and $C_2 = \frac{cb^k}{b^k - a}$.&#10;\end{document}&#10;"/>
  <p:tag name="FILENAME" val="TP_tmp"/>
  <p:tag name="FORMAT" val="png256"/>
  <p:tag name="RES" val="1200"/>
  <p:tag name="BLEND" val="0"/>
  <p:tag name="TRANSPARENT" val="0"/>
  <p:tag name="TBUG" val="0"/>
  <p:tag name="ALLOWFS" val="0"/>
  <p:tag name="ORIGWIDTH" val="291"/>
  <p:tag name="PICTUREFILESIZE" val="109285"/>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A boolen formula in DNF (disjunctive normal form) is `OR of ANDs'.&#10;&#10;Example : $(x_3 \wedge \bar{x}_6 \wedge x_8) \vee (x_4 \wedge \bar{x}_2 \wedge x_3)$&#10;&#10;\end{document}&#10;"/>
  <p:tag name="FILENAME" val="TP_tmp"/>
  <p:tag name="FORMAT" val="png256"/>
  <p:tag name="RES" val="1200"/>
  <p:tag name="BLEND" val="0"/>
  <p:tag name="TRANSPARENT" val="0"/>
  <p:tag name="TBUG" val="0"/>
  <p:tag name="ALLOWFS" val="0"/>
  <p:tag name="ORIGWIDTH" val="305"/>
  <p:tag name="PICTUREFILESIZE" val="30417"/>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orem : 3SAT = $\{ &lt;\phi&gt; ~|~ \phi \mbox{ is a satisfiable 3-CNF formula} \}$ is $NP$-complete.&#10;&#10;\bigskip &#10;&#10;Proof: Reduce SAT to 3-SAT. We are given CNF formula $\phi$. We will convert $\phi$ to 3-CNF formula $\phi'$ such that : $\phi$ is &#10;satisfiable if and only if $\phi'$ is satisfiable. In other words &#10;$$&lt;\phi&gt; ~ \in ~\mbox{SAT} ~\Leftrightarrow ~ &lt;\phi'&gt; ~\in~ \mbox{3SAT} .$$&#10;&#10;\end{document}&#10;"/>
  <p:tag name="FILENAME" val="TP_tmp"/>
  <p:tag name="FORMAT" val="png256"/>
  <p:tag name="RES" val="1200"/>
  <p:tag name="BLEND" val="0"/>
  <p:tag name="TRANSPARENT" val="0"/>
  <p:tag name="TBUG" val="0"/>
  <p:tag name="ALLOWFS" val="0"/>
  <p:tag name="ORIGWIDTH" val="344"/>
  <p:tag name="PICTUREFILESIZE" val="83320"/>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Cook-Levin Theorem: &#10;&#10;SAT = $\{ &lt;\phi&gt; ~|~ &lt;\phi&gt; \mbox{ is satisfiable CNF formula }\}$&#10;&#10;is $NP$-complete.&#10;\end{document}&#10;"/>
  <p:tag name="FILENAME" val="TP_tmp"/>
  <p:tag name="FORMAT" val="png256"/>
  <p:tag name="RES" val="1200"/>
  <p:tag name="BLEND" val="0"/>
  <p:tag name="TRANSPARENT" val="0"/>
  <p:tag name="TBUG" val="0"/>
  <p:tag name="ALLOWFS" val="0"/>
  <p:tag name="ORIGWIDTH" val="235"/>
  <p:tag name="PICTUREFILESIZE" val="26627"/>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We will not get into the proof of this (beyond the scope of this course) but use this as a starting point to show several other problems as $NP$-complete.&#10;\end{document}&#10;"/>
  <p:tag name="FILENAME" val="TP_tmp"/>
  <p:tag name="FORMAT" val="png256"/>
  <p:tag name="RES" val="1200"/>
  <p:tag name="BLEND" val="0"/>
  <p:tag name="TRANSPARENT" val="0"/>
  <p:tag name="TBUG" val="0"/>
  <p:tag name="ALLOWFS" val="0"/>
  <p:tag name="ORIGWIDTH" val="343"/>
  <p:tag name="PICTUREFILESIZE" val="39684"/>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Replace clause with single literal $(l)$  by &#10;$$ (l \vee y_1 \vee y_2) \wedge (l \vee \bar{y}_1 \vee y_2) \wedge (l \vee y_1 \vee \bar{y}_2) \wedge (l \vee \bar{y}_1 \vee \bar{y}_2)$$&#10;\end{document}&#10;"/>
  <p:tag name="FILENAME" val="TP_tmp"/>
  <p:tag name="FORMAT" val="png256"/>
  <p:tag name="RES" val="1200"/>
  <p:tag name="BLEND" val="0"/>
  <p:tag name="TRANSPARENT" val="0"/>
  <p:tag name="TBUG" val="0"/>
  <p:tag name="ALLOWFS" val="0"/>
  <p:tag name="ORIGWIDTH" val="276"/>
  <p:tag name="PICTUREFILESIZE" val="25485"/>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Replace clause with two literals $(l_1 \vee l_2)$  by &#10;$$ (l_1 \vee l_2 \vee y_1) \wedge (l_1 \vee l_2 \vee \bar{y}_1) $$&#10;&#10;\end{document}&#10;"/>
  <p:tag name="FILENAME" val="TP_tmp"/>
  <p:tag name="FORMAT" val="png256"/>
  <p:tag name="RES" val="1200"/>
  <p:tag name="BLEND" val="0"/>
  <p:tag name="TRANSPARENT" val="0"/>
  <p:tag name="TBUG" val="0"/>
  <p:tag name="ALLOWFS" val="0"/>
  <p:tag name="ORIGWIDTH" val="216"/>
  <p:tag name="PICTUREFILESIZE" val="22183"/>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Replace clause with $k$ literals $(l_1 \vee l_2 \vee \ldots \vee l_k)$  by &#10;&#10;&#10;\end{document}&#10;"/>
  <p:tag name="FILENAME" val="TP_tmp"/>
  <p:tag name="FORMAT" val="png256"/>
  <p:tag name="RES" val="1200"/>
  <p:tag name="BLEND" val="0"/>
  <p:tag name="TRANSPARENT" val="0"/>
  <p:tag name="TBUG" val="0"/>
  <p:tag name="ALLOWFS" val="0"/>
  <p:tag name="ORIGWIDTH" val="220"/>
  <p:tag name="PICTUREFILESIZE" val="14387"/>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Arguments for correctness of&#10;&#10; reduction done in class.&#10;&#10;This reduction can be done &#10;&#10;in polynomial time &#10;&#10;(in the length of the original formula $\phi$) &#10;&#10;to get new 3-CNF formula $\phi'$. &#10;&#10;&#10;\end{document}&#10;"/>
  <p:tag name="FILENAME" val="TP_tmp"/>
  <p:tag name="FORMAT" val="png256"/>
  <p:tag name="RES" val="1200"/>
  <p:tag name="BLEND" val="0"/>
  <p:tag name="TRANSPARENT" val="0"/>
  <p:tag name="TBUG" val="0"/>
  <p:tag name="ALLOWFS" val="0"/>
  <p:tag name="ORIGWIDTH" val="174"/>
  <p:tag name="PICTUREFILESIZE" val="46657"/>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eqnarray*}&#10;&amp; &amp;(l_1 \vee l_2 \vee \bar{y}_1) \wedge \\&#10;&amp; &amp;(y_1 \vee l_3 \vee \bar{y}_2) \wedge \\&#10;&amp; &amp; \quad \quad  \vdots \\&#10;&amp; &amp; (y_{i-2} \vee l_i \vee \bar{y}_{i-1}) \wedge \\&#10;&amp; &amp; \quad \quad \vdots \\ &#10;&amp; &amp; (y_{k-4} \vee l_{k-2} \vee \bar{y}_{k-3}) \wedge \\&#10;&amp; &amp; (y_{k-3} \vee l_{k-1} \vee l_{k}) &#10;\end{eqnarray*}&#10;&#10;\end{document}&#10;"/>
  <p:tag name="FILENAME" val="TP_tmp"/>
  <p:tag name="FORMAT" val="png256"/>
  <p:tag name="RES" val="1200"/>
  <p:tag name="BLEND" val="0"/>
  <p:tag name="TRANSPARENT" val="0"/>
  <p:tag name="TBUG" val="0"/>
  <p:tag name="ALLOWFS" val="0"/>
  <p:tag name="ORIGWIDTH" val="97"/>
  <p:tag name="PICTUREFILESIZE" val="28686"/>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An independent set in a graph is a set of vertices such that there is no edge between any two of them.&#10;&#10;\bigskip&#10;&#10;Theorem : Independent-Set = $\{&lt;G,k&gt; ~|~ \mbox{$G$ contains an independent set of size $k$} \}$ is $NP$-complete.  &#10;\end{document}&#10;"/>
  <p:tag name="FILENAME" val="TP_tmp"/>
  <p:tag name="FORMAT" val="png256"/>
  <p:tag name="RES" val="1200"/>
  <p:tag name="BLEND" val="0"/>
  <p:tag name="TRANSPARENT" val="0"/>
  <p:tag name="TBUG" val="0"/>
  <p:tag name="ALLOWFS" val="0"/>
  <p:tag name="ORIGWIDTH" val="377"/>
  <p:tag name="PICTUREFILESIZE" val="55727"/>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eqnarray*}&#10;\mbox{If  }  a =  b^k,  \quad T(n) &amp; = &amp; a^mT(1) + c \sum_{i=1}^m a^m\\&#10;&amp; = &amp; a^mT(1) + c m a^m\\&#10;&amp; = &amp; C_3n^{k} + C_4 n^k \log_b n \\&#10;\mbox{where }  C_3 = T(1)  \mbox{ and } C_4 = c &amp; &amp; &#10;\end{eqnarray*} &#10;\end{document}&#10;"/>
  <p:tag name="FILENAME" val="TP_tmp"/>
  <p:tag name="FORMAT" val="png256"/>
  <p:tag name="RES" val="1200"/>
  <p:tag name="BLEND" val="0"/>
  <p:tag name="TRANSPARENT" val="0"/>
  <p:tag name="TBUG" val="0"/>
  <p:tag name="ALLOWFS" val="0"/>
  <p:tag name="ORIGWIDTH" val="237"/>
  <p:tag name="PICTUREFILESIZE" val="34993"/>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Proof: Reduce 3-SAT to Independent-Set. Given a 3-CNF formula $\phi$ with $m$ clauses, we will produce a graph $G$ with $3m$ vertices. $G$ will have independent set of size $m$ if and only if $\phi$ is satisfiable. In other words &#10;$$&lt;\phi&gt; ~ \in ~ \mbox{3SAT} ~ \Leftrightarrow ~ &lt;G,m&gt;~ \in~ \mbox{Independent-Set} .$$&#10;Proof done in class.&#10;\end{document}&#10;"/>
  <p:tag name="FILENAME" val="TP_tmp"/>
  <p:tag name="FORMAT" val="png256"/>
  <p:tag name="RES" val="1200"/>
  <p:tag name="BLEND" val="0"/>
  <p:tag name="TRANSPARENT" val="0"/>
  <p:tag name="TBUG" val="0"/>
  <p:tag name="ALLOWFS" val="0"/>
  <p:tag name="ORIGWIDTH" val="344"/>
  <p:tag name="PICTUREFILESIZE" val="79293"/>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A clique  in a graph is a set of vertices such that there is an edge between every two of them.&#10;&#10;\bigskip&#10;&#10;Theorem : Clique = $\{&lt;G,k&gt; ~|~ \mbox{$G$ contains a clique of size $k$} \}$ is $NP$-complete.  &#10;\end{document}&#10;"/>
  <p:tag name="FILENAME" val="TP_tmp"/>
  <p:tag name="FORMAT" val="png256"/>
  <p:tag name="RES" val="1200"/>
  <p:tag name="BLEND" val="0"/>
  <p:tag name="TRANSPARENT" val="0"/>
  <p:tag name="TBUG" val="0"/>
  <p:tag name="ALLOWFS" val="0"/>
  <p:tag name="ORIGWIDTH" val="345"/>
  <p:tag name="PICTUREFILESIZE" val="50681"/>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Proof: Reduce Independent-Set to Clique.  Easy to see that ($\bar{G}$ is complement of $G$):&#10;$$ &lt;G,k&gt; ~\in~ \mbox{Independent-Set} ~ \Leftrightarrow ~ &lt;\bar{G}, k&gt; ~\in ~ \mbox{Clique} .$$&#10;\end{document}&#10;"/>
  <p:tag name="FILENAME" val="TP_tmp"/>
  <p:tag name="FORMAT" val="png256"/>
  <p:tag name="RES" val="1200"/>
  <p:tag name="BLEND" val="0"/>
  <p:tag name="TRANSPARENT" val="0"/>
  <p:tag name="TBUG" val="0"/>
  <p:tag name="ALLOWFS" val="0"/>
  <p:tag name="ORIGWIDTH" val="344"/>
  <p:tag name="PICTUREFILESIZE" val="38074"/>
</p:tagLst>
</file>

<file path=ppt/tags/tag1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orem : &#10;&#10;Graph-3-colorability = $\{&lt;G&gt; ~| ~G$ can be colored using 3-colors $\}$ &#10;&#10;is $NP$-complete.&#10;&#10;\bigskip&#10;&#10;Proof: Reduce 3-SAT to Graph-3-colorability. Proof done in class.&#10;\end{document}&#10;"/>
  <p:tag name="FILENAME" val="TP_tmp"/>
  <p:tag name="FORMAT" val="png256"/>
  <p:tag name="RES" val="1200"/>
  <p:tag name="BLEND" val="0"/>
  <p:tag name="TRANSPARENT" val="0"/>
  <p:tag name="TBUG" val="0"/>
  <p:tag name="ALLOWFS" val="0"/>
  <p:tag name="ORIGWIDTH" val="293"/>
  <p:tag name="PICTUREFILESIZE" val="46909"/>
</p:tagLst>
</file>

<file path=ppt/tags/tag1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 \mbox{Partition} = \{ &lt; (s_1, s_2, \ldots, s_n) &gt; ~ |~ \mbox{There exists $I \subseteq \{1,2, \ldots, n\} $ such that $\sum_{i\in I} s_i = \sum_{j \notin I} s_j$ }\}. $$&#10;\end{document}&#10;"/>
  <p:tag name="FILENAME" val="TP_tmp"/>
  <p:tag name="FORMAT" val="png256"/>
  <p:tag name="RES" val="1200"/>
  <p:tag name="BLEND" val="0"/>
  <p:tag name="TRANSPARENT" val="0"/>
  <p:tag name="TBUG" val="0"/>
  <p:tag name="ALLOWFS" val="0"/>
  <p:tag name="ORIGWIDTH" val="417"/>
  <p:tag name="PICTUREFILESIZE" val="23795"/>
</p:tagLst>
</file>

<file path=ppt/tags/tag1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 \mbox{Subset-sum} = \{ &lt; (s_1, s_2, \ldots, s_n, k) &gt; ~ |~ \mbox{There exists $I \subseteq \{1,2, \ldots, n\} $ such that $\sum_{i\in I} s_i = k$ } \}. $$&#10;\end{document}&#10;"/>
  <p:tag name="FILENAME" val="TP_tmp"/>
  <p:tag name="FORMAT" val="png256"/>
  <p:tag name="RES" val="1200"/>
  <p:tag name="BLEND" val="0"/>
  <p:tag name="TRANSPARENT" val="0"/>
  <p:tag name="TBUG" val="0"/>
  <p:tag name="ALLOWFS" val="0"/>
  <p:tag name="ORIGWIDTH" val="409"/>
  <p:tag name="PICTUREFILESIZE" val="23710"/>
</p:tagLst>
</file>

<file path=ppt/tags/tag1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orem: $next-fit(s) \leq 2 opt(s) $&#10;&#10;&#10;&#10;\end{document}&#10;"/>
  <p:tag name="FILENAME" val="TP_tmp"/>
  <p:tag name="FORMAT" val="png256"/>
  <p:tag name="RES" val="1200"/>
  <p:tag name="BLEND" val="0"/>
  <p:tag name="TRANSPARENT" val="0"/>
  <p:tag name="TBUG" val="0"/>
  <p:tag name="ALLOWFS" val="0"/>
  <p:tag name="ORIGWIDTH" val="147"/>
  <p:tag name="PICTUREFILESIZE" val="9504"/>
</p:tagLst>
</file>

<file path=ppt/tags/tag1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eqnarray*}&#10;opt(s) &amp; \geq &amp; \sum_{i=1}^n s[i] \\&#10;&amp; \geq &amp; \sum_{k=1}^{next-fit(s)} c[k] \\&#10;&amp; \geq &amp; \frac{next-fit(s)}{2} &#10;\end{eqnarray*}&#10;&#10;\end{document}&#10;"/>
  <p:tag name="FILENAME" val="TP_tmp"/>
  <p:tag name="FORMAT" val="png256"/>
  <p:tag name="RES" val="1200"/>
  <p:tag name="BLEND" val="0"/>
  <p:tag name="TRANSPARENT" val="0"/>
  <p:tag name="TBUG" val="0"/>
  <p:tag name="ALLOWFS" val="0"/>
  <p:tag name="ORIGWIDTH" val="113"/>
  <p:tag name="PICTUREFILESIZE" val="2293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refore $T(n) = $&#10;\begin{enumerate}&#10;\item $\Theta(n^k)$ if $a &lt; b^k$&#10;\item $\Theta(n^k \log n )$ if $a = b^k$&#10;\item $\Theta(n^{\log_b a} )$ if $a &gt; b^k$&#10;\end{enumerate}&#10;&#10;\end{document}&#10;"/>
  <p:tag name="FILENAME" val="TP_tmp"/>
  <p:tag name="FORMAT" val="png256"/>
  <p:tag name="RES" val="1200"/>
  <p:tag name="BLEND" val="0"/>
  <p:tag name="TRANSPARENT" val="0"/>
  <p:tag name="TBUG" val="0"/>
  <p:tag name="ALLOWFS" val="0"/>
  <p:tag name="ORIGWIDTH" val="101"/>
  <p:tag name="PICTUREFILESIZE" val="2652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Similar ideas work for other cases to get the full proof.&#10;\end{document}&#10;"/>
  <p:tag name="FILENAME" val="TP_tmp"/>
  <p:tag name="FORMAT" val="png256"/>
  <p:tag name="RES" val="1200"/>
  <p:tag name="BLEND" val="0"/>
  <p:tag name="TRANSPARENT" val="0"/>
  <p:tag name="TBUG" val="0"/>
  <p:tag name="ALLOWFS" val="0"/>
  <p:tag name="ORIGWIDTH" val="238"/>
  <p:tag name="PICTUREFILESIZE" val="1487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f $a\neq b^k, \quad T(n)  =  C_1n^{\log_b a} + C_2 n^k$&#10;\end{document}&#10;"/>
  <p:tag name="FILENAME" val="TP_tmp"/>
  <p:tag name="FORMAT" val="png256"/>
  <p:tag name="RES" val="1200"/>
  <p:tag name="BLEND" val="0"/>
  <p:tag name="TRANSPARENT" val="0"/>
  <p:tag name="TBUG" val="0"/>
  <p:tag name="ALLOWFS" val="0"/>
  <p:tag name="ORIGWIDTH" val="159"/>
  <p:tag name="PICTUREFILESIZE" val="999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s: $n$, a power of $2$ (the board size) and the location $L$ of the missing square &#10;&#10;Output Parameters: None&#10;&#10;\bigskip &#10;&#10;$tile(n,L)$ \, \{&#10;&#10;if $(n==2)$ \, \{ &#10;&#10;// the board is a right tromino $T$ &#10;&#10;tile with $T$ &#10;&#10;return&#10;&#10;\} &#10;&#10;divide the board into four $n/2 \times n/2$ subboards &#10;&#10;place one tromino in the centre depending on $L$&#10;&#10;// each of the $1 \times 1$ squares in this tromino is considered as missing &#10;&#10;let $m_1, m_2, m_3, m_4$ denote the locations of the missing squares &#10;&#10;$tile(n/2, m_1)$ &#10;&#10;$tile(n/2, m_2)$ &#10;&#10;$tile(n/2, m_3)$ &#10;&#10;$tile(n/2, m_4)$ &#10;&#10;\}&#10;&#10;\end{document}&#10;"/>
  <p:tag name="FILENAME" val="TP_tmp"/>
  <p:tag name="FORMAT" val="png256"/>
  <p:tag name="RES" val="1200"/>
  <p:tag name="BLEND" val="0"/>
  <p:tag name="TRANSPARENT" val="0"/>
  <p:tag name="TBUG" val="0"/>
  <p:tag name="ALLOWFS" val="0"/>
  <p:tag name="ORIGWIDTH" val="344"/>
  <p:tag name="PICTUREFILESIZE" val="150795"/>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Let $T(n)$ be the worst case running time of the algorithm on input of size $n$. Then&#10;&#10;$$T(n) = 4 \cdot T(n/2)  + \mbox{ constant } , \quad n &gt; 2\quad ; \quad T(2) =  \mbox{ constant}$$&#10;&#10;Using Main Recurrence Theorem $T(n) = \Theta(n^2)$.&#10;\end{document}&#10;"/>
  <p:tag name="FILENAME" val="TP_tmp"/>
  <p:tag name="FORMAT" val="png256"/>
  <p:tag name="RES" val="1200"/>
  <p:tag name="BLEND" val="0"/>
  <p:tag name="TRANSPARENT" val="0"/>
  <p:tag name="TBUG" val="0"/>
  <p:tag name="ALLOWFS" val="0"/>
  <p:tag name="ORIGWIDTH" val="343"/>
  <p:tag name="PICTUREFILESIZE" val="5460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This algorithm sorts the array $a[i], \ldots, a[j]$ in nondecreasing order.&#10;&#10;\bigskip &#10;&#10;Input Parameters: $a$ (an array), $i, j$&#10;&#10;Output Parameters: $a$&#10;&#10;\bigskip &#10;&#10;$mergesort(a,i,j)$ \, \{&#10;&#10;// if only one element, just return&#10;&#10;if $(i==j)$ &#10;&#10;\quad return&#10;&#10;// divide $a$ into two nearly equal parts&#10;&#10;$m = (i+j)/2$&#10;&#10;// sort each half&#10;&#10;$mergesort(a,i,m)$&#10;&#10;$mergesort(a,m+1,j)$&#10;&#10;// merge the two sorted halves &#10;&#10;$merge(a,i,m,j)$&#10;&#10;\}&#10;&#10;\end{document}&#10;"/>
  <p:tag name="FILENAME" val="TP_tmp"/>
  <p:tag name="FORMAT" val="png256"/>
  <p:tag name="RES" val="1200"/>
  <p:tag name="BLEND" val="0"/>
  <p:tag name="TRANSPARENT" val="0"/>
  <p:tag name="TBUG" val="0"/>
  <p:tag name="ALLOWFS" val="0"/>
  <p:tag name="ORIGWIDTH" val="292"/>
  <p:tag name="PICTUREFILESIZE" val="112902"/>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begin{eqnarray*}&#10;&amp;&amp; \mbox{Input Parameters}: s \\&#10;&amp;&amp; \mbox{Output Parameters: None} \\&#10;&amp;&amp; \\&#10;&amp;&amp; array-max(s) \\&#10;&amp;&amp; \{ \\&#10;&amp;&amp; \quad large = s[1] \\&#10;&amp;&amp; \quad i = 2 \\&#10;&amp;&amp; \quad while (i\leq s.last) \\&#10;&amp;&amp; \quad \{ \\&#10;&amp;&amp; \quad \quad \mbox{if } (s[i] &gt; large)  ~ // \mbox{ larger value found } \\&#10;&amp;&amp; \quad \quad \quad large = s[i] \\&#10;&amp;&amp; \quad \quad i = i + 1 \\&#10;&amp;&amp; \quad \} \\&#10;&amp;&amp; \quad \mbox{return }  large \\&#10;&amp;&amp; \} \\&#10;\end{eqnarray*}&#10;&#10;\end{document}&#10;"/>
  <p:tag name="FILENAME" val="TP_tmp"/>
  <p:tag name="FORMAT" val="png256"/>
  <p:tag name="RES" val="1200"/>
  <p:tag name="BLEND" val="0"/>
  <p:tag name="TRANSPARENT" val="0"/>
  <p:tag name="TBUG" val="0"/>
  <p:tag name="ALLOWFS" val="0"/>
  <p:tag name="ORIGWIDTH" val="182"/>
  <p:tag name="PICTUREFILESIZE" val="64713"/>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10;\begin{document}&#10;&#10;&#10;&#10;Input Parameters: $a, i, m, j$&#10;&#10;Output Parameters: $a$&#10;&#10;\bigskip &#10;&#10;$merge(a,i,m,j)$ \, \{&#10;&#10;$p = i$ // index in $a[i], \ldots, a[m]$&#10;&#10;$q=m+1$ // index in $a[m+1], \ldots, a[j]$ &#10;&#10;$r=i$ // index in a local array $c$ &#10;&#10;while $(p \leq m ~ \&amp;\&amp; ~ q \leq j)$ \, \{ &#10;&#10;// copy smaller value to $c$ &#10;&#10;if $(a[p] \leq a[q])$ \, \{&#10;&#10;$c[r] = a[p]$ &#10;&#10;$p=p+1$&#10;&#10;\}&#10;&#10;else \, \{&#10;&#10;$c[r]= a[q]$&#10;&#10;$q=q+1$&#10;&#10;\}&#10;&#10;r = r+1 &#10;&#10;\}&#10;&#10;\end{document}&#10;"/>
  <p:tag name="FILENAME" val="TP_tmp"/>
  <p:tag name="FORMAT" val="png256"/>
  <p:tag name="RES" val="1200"/>
  <p:tag name="BLEND" val="0"/>
  <p:tag name="TRANSPARENT" val="0"/>
  <p:tag name="TBUG" val="0"/>
  <p:tag name="ALLOWFS" val="0"/>
  <p:tag name="ORIGWIDTH" val="173"/>
  <p:tag name="PICTUREFILESIZE" val="87145"/>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10;\begin{document}&#10;&#10;// copy remainder, if any, of the first subarray to $c$&#10;&#10;while $(p\leq m)$ \, \{&#10;&#10;$c[r] = a[p] $&#10;&#10;$p = p+1 $&#10;&#10;$ r = r+ 1$ &#10;&#10;\}&#10;&#10;// copy remainder, if any, of the second subarray to $c$&#10;&#10;while $(q\leq j)$ \, \{&#10;&#10;$c[r] = a[q] $&#10;&#10;$q = q+1 $&#10;&#10;$ r = r+ 1$ &#10;&#10;\}&#10;&#10;// copy $c$ back to $a$ &#10;&#10;for $r=i$ to $j$ &#10;&#10;\quad $a[r]=c[r]$&#10;&#10;\}&#10;&#10;&#10;&#10;&#10;\end{document}&#10;"/>
  <p:tag name="FILENAME" val="TP_tmp"/>
  <p:tag name="FORMAT" val="png256"/>
  <p:tag name="RES" val="1200"/>
  <p:tag name="BLEND" val="0"/>
  <p:tag name="TRANSPARENT" val="0"/>
  <p:tag name="TBUG" val="0"/>
  <p:tag name="ALLOWFS" val="0"/>
  <p:tag name="ORIGWIDTH" val="236"/>
  <p:tag name="PICTUREFILESIZE" val="7517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 the input given below, assume that $a[i], \ldots, a[m]$ and $a[m+1], \ldots, a[j]$ are each sorted in nondecreasing order. These two subarrays are  merged into a single nondecreasing array.&#10;\end{document}&#10;"/>
  <p:tag name="FILENAME" val="TP_tmp"/>
  <p:tag name="FORMAT" val="png256"/>
  <p:tag name="RES" val="1200"/>
  <p:tag name="BLEND" val="0"/>
  <p:tag name="TRANSPARENT" val="0"/>
  <p:tag name="TBUG" val="0"/>
  <p:tag name="ALLOWFS" val="0"/>
  <p:tag name="ORIGWIDTH" val="344"/>
  <p:tag name="PICTUREFILESIZE" val="47850"/>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oindent Let $T(n)$ be the running time of the algorithm. Then&#10;$$T(n) = 2\cdot T_{n/2} + \Theta(n) $$&#10;&#10;Using Main Recurrence Theorem  $T(n) = \Theta(n \log n)$.&#10;&#10;\end{document}&#10;"/>
  <p:tag name="FILENAME" val="TP_tmp"/>
  <p:tag name="FORMAT" val="png256"/>
  <p:tag name="RES" val="1200"/>
  <p:tag name="BLEND" val="0"/>
  <p:tag name="TRANSPARENT" val="0"/>
  <p:tag name="TBUG" val="0"/>
  <p:tag name="ALLOWFS" val="0"/>
  <p:tag name="ORIGWIDTH" val="243"/>
  <p:tag name="PICTUREFILESIZE" val="3826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A$ is $m \times p$ matrix, $B$ is $p \times n$ matrix.&#10;&#10;\bigskip&#10;&#10;$C_{i,j} = \sum_{k=1}^p A_{ik}B_{kj}, \quad 1 \leq i \leq m , \quad 1 \leq j \leq n$&#10;&#10;\bigskip&#10;&#10;Input Parameters: $A,B ~ (n \times n  ~ matrices)$&#10;&#10;Output Parameters: $C$&#10;&#10;\bigskip&#10;&#10;$matrix-product(A,B,C) \, \{$ &#10;&#10;$n=A.last$ &#10;&#10;for $i=1$ to $n$  \, \{&#10;&#10;for $j=1$ to $n$ \, \{&#10;&#10;$C[i][j] = 0 $&#10;&#10;for $k =1$ to $n$ &#10;&#10;$C[i][j] = C[i][j] + A[i][k]*B[k][j]$&#10;&#10;\}&#10;&#10;\}&#10;&#10;\bigskip &#10;&#10;Running time is $\Theta(n^3)$.&#10;\end{document}&#10;"/>
  <p:tag name="FILENAME" val="TP_tmp"/>
  <p:tag name="FORMAT" val="png256"/>
  <p:tag name="RES" val="1200"/>
  <p:tag name="BLEND" val="0"/>
  <p:tag name="TRANSPARENT" val="0"/>
  <p:tag name="TBUG" val="0"/>
  <p:tag name="ALLOWFS" val="0"/>
  <p:tag name="ORIGWIDTH" val="204"/>
  <p:tag name="PICTUREFILESIZE" val="9168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A = \left( &#10;\begin{array}{cc}&#10;\mathbf{a}_{11} &amp; \mathbf{a}_{12} \\&#10;\mathbf{a}_{21} &amp; \mathbf{a}_{22}&#10;\end{array}&#10;\right) &#10;\]&#10;&#10;\[&#10;B = \left( &#10;\begin{array}{cc}&#10;\mathbf{b}_{11} &amp; \mathbf{b}_{12} \\&#10;\mathbf{b}_{21} &amp; \mathbf{b}_{22}&#10;\end{array}&#10;\right) &#10;\]&#10;&#10;\[&#10;AB = \left( &#10;\begin{array}{cc}&#10;\mathbf{a}_{11} \mathbf{b}_{11} + \mathbf{a}_{12} \mathbf{b}_{21} &amp; \mathbf{a}_{11} \mathbf{b}_{12} + \mathbf{a}_{12}\mathbf{b}_{22} \\&#10;\mathbf{a}_{21}\mathbf{b}_{11} + \mathbf{a}_{22}\mathbf{b}_{21} &amp; \mathbf{a}_{21}\mathbf{b}_{12}+ \mathbf{a}_{22}\mathbf{b}_{22}&#10;\end{array}&#10;\right) &#10;\]&#10;&#10;&#10;\end{document}&#10;"/>
  <p:tag name="FILENAME" val="TP_tmp"/>
  <p:tag name="FORMAT" val="png256"/>
  <p:tag name="RES" val="1200"/>
  <p:tag name="BLEND" val="0"/>
  <p:tag name="TRANSPARENT" val="0"/>
  <p:tag name="TBUG" val="0"/>
  <p:tag name="ALLOWFS" val="0"/>
  <p:tag name="ORIGWIDTH" val="202"/>
  <p:tag name="PICTUREFILESIZE" val="39449"/>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c_n = 8 c_{n/2} + \Theta(n^2) $&#10;&#10;$ \Rightarrow c_n = \Theta(n^3) $&#10;&#10;\end{document}&#10;"/>
  <p:tag name="FILENAME" val="TP_tmp"/>
  <p:tag name="FORMAT" val="png256"/>
  <p:tag name="RES" val="1200"/>
  <p:tag name="BLEND" val="0"/>
  <p:tag name="TRANSPARENT" val="0"/>
  <p:tag name="TBUG" val="0"/>
  <p:tag name="ALLOWFS" val="0"/>
  <p:tag name="ORIGWIDTH" val="83"/>
  <p:tag name="PICTUREFILESIZE" val="10230"/>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eqnarray*}&#10;{\bf q}_1 &amp;=&amp; ({\bf a}_{11} + {\bf a}_{22}) * ({\bf b}_{11}+{\bf b}_{22}) \\&#10;{\bf q}_2 &amp;=&amp; ({\bf a}_{21} + {\bf a}_{22}) * {\bf b}_{11} \\&#10;{\bf q}_3 &amp;=&amp; {\bf a}_{11}  * ({\bf b}_{12} - {\bf b}_{22}) \\&#10;{\bf q}_4 &amp;=&amp; {\bf a}_{22}  * ({\bf b}_{21} - {\bf b}_{11}) \\&#10;{\bf q}_5 &amp;=&amp; ({\bf a}_{11} + {\bf a}_{12}) * {\bf b}_{22} \\&#10;{\bf q}_6 &amp;=&amp; ({\bf a}_{21} - {\bf a}_{11}) * ({\bf b}_{11}+{\bf b}_{12}) \\&#10;{\bf q}_7 &amp;=&amp; ({\bf a}_{12} - {\bf a}_{22}) * ({\bf b}_{21}+{\bf b}_{22}) &#10;\end{eqnarray*}&#10;\begin{eqnarray*}&#10;AB &amp; = &amp; \left(&#10;\begin{array}{cc}&#10;{\bf q}_1 + {\bf q}_4 - {\bf q}_5 + {\bf q}_7 &amp; {\bf q}_3 + {\bf q}_5 \\&#10;{\bf q}_2 + {\bf q}_4 &amp; {\bf q}_1 + {\bf q}_3 - {\bf q}_2 + {\bf q}_6&#10;\end{array}&#10;\right) \\&#10;&amp; = &amp;  \left( &#10;\begin{array}{cc}&#10;\mathbf{a}_{11} \mathbf{b}_{11} + \mathbf{a}_{12} \mathbf{b}_{21} &amp; \mathbf{a}_{11} \mathbf{b}_{12} + \mathbf{a}_{12}\mathbf{b}_{22} \\&#10;\mathbf{a}_{21}\mathbf{b}_{11} + \mathbf{a}_{22}\mathbf{b}_{21} &amp; \mathbf{a}_{21}\mathbf{b}_{12}+ \mathbf{a}_{22}\mathbf{b}_{22}&#10;\end{array}&#10;\right) &#10;\end{eqnarray*} &#10;&#10;\end{document}&#10;"/>
  <p:tag name="FILENAME" val="TP_tmp"/>
  <p:tag name="FORMAT" val="png256"/>
  <p:tag name="RES" val="1200"/>
  <p:tag name="BLEND" val="0"/>
  <p:tag name="TRANSPARENT" val="0"/>
  <p:tag name="TBUG" val="0"/>
  <p:tag name="ALLOWFS" val="0"/>
  <p:tag name="ORIGWIDTH" val="234"/>
  <p:tag name="PICTUREFILESIZE" val="85452"/>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c_n = 7 c_{n/2} + \Theta(n^2)$&#10;&#10;$c_n = \Theta(n^{\log_2 7}) = \Theta(n^{2.807}) $&#10;&#10;\end{document}&#10;"/>
  <p:tag name="FILENAME" val="TP_tmp"/>
  <p:tag name="FORMAT" val="png256"/>
  <p:tag name="RES" val="1200"/>
  <p:tag name="BLEND" val="0"/>
  <p:tag name="TRANSPARENT" val="0"/>
  <p:tag name="TBUG" val="0"/>
  <p:tag name="ALLOWFS" val="0"/>
  <p:tag name="ORIGWIDTH" val="117"/>
  <p:tag name="PICTUREFILESIZE" val="13815"/>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Algorithm due to Coppersmith and Winograd runs in time $\Theta(n^{2.376})$. &#10;\end{document}&#10;"/>
  <p:tag name="FILENAME" val="TP_tmp"/>
  <p:tag name="FORMAT" val="png256"/>
  <p:tag name="RES" val="1200"/>
  <p:tag name="BLEND" val="0"/>
  <p:tag name="TRANSPARENT" val="0"/>
  <p:tag name="TBUG" val="0"/>
  <p:tag name="ALLOWFS" val="0"/>
  <p:tag name="ORIGWIDTH" val="303"/>
  <p:tag name="PICTUREFILESIZE" val="19655"/>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begin{eqnarray*}&#10;&amp;&amp; \mbox{Input Parameters}: s \\&#10;&amp;&amp; \mbox{Output Parameters: None} \\&#10;&amp;&amp; \\&#10;&amp;&amp; array-max(s) \\&#10;&amp;&amp; \{ \\&#10;&amp;&amp; \quad large = s[1] \\&#10;&amp;&amp; \quad i = 2 \\&#10;&amp;&amp; \quad while (i\leq s.last) \\&#10;&amp;&amp; \quad \{ \\&#10;&amp;&amp; \quad \quad \mbox{if } (s[i] &gt; large)  ~ // \mbox{ larger value found } \\&#10;&amp;&amp; \quad \quad \quad large = s[i] \\&#10;&amp;&amp; \quad \quad i = i + 1 \\&#10;&amp;&amp; \quad \} \\&#10;&amp;&amp; \quad \mbox{return }  large \\&#10;&amp;&amp; \} \\&#10;\end{eqnarray*}&#10;&#10;\end{document}&#10;"/>
  <p:tag name="FILENAME" val="TP_tmp"/>
  <p:tag name="FORMAT" val="png256"/>
  <p:tag name="RES" val="1200"/>
  <p:tag name="BLEND" val="0"/>
  <p:tag name="TRANSPARENT" val="0"/>
  <p:tag name="TBUG" val="0"/>
  <p:tag name="ALLOWFS" val="0"/>
  <p:tag name="ORIGWIDTH" val="182"/>
  <p:tag name="PICTUREFILESIZE" val="64713"/>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Input Parameters: $p$&#10;&#10;Output Parameters: None&#10;&#10;\bigskip &#10;&#10;$closest-pair(p) \, \{$&#10;&#10;$n= p.last$ &#10;&#10;$mergesort(p,1,n)$ // sort by $x$-coordinate &#10;&#10;return $rec-cl-pair(p,1,n)$&#10;&#10;\}&#10;&#10;\bigskip&#10;&#10;// $rec-cl-pair$ assumes that the input is sorted by $x$-coordinate&#10;&#10;// At termination, the input is sorted by $y$-coordinate (also)&#10;&#10;\bigskip &#10;&#10;$rec-cl-pair(p,i,j)$ \, \{&#10;&#10;if $(j-i &lt; 3)$ \, \{&#10;&#10;$mergesort(p,i,j)$ // sort by $y$-coordinate &#10;&#10;// find the distance $\delta$ between a closest pair&#10;&#10;$\delta = dist(p[i], p[i+1])$ &#10;&#10;if $(j-i = =  1)$ // two points &#10;&#10;\quad return $\delta$ &#10;&#10;// three points &#10;&#10;if $(dist(p[i+1], p[i+2]) &lt; \delta)$&#10;&#10;$\quad \delta=dist(p[i+1], p[i+2])$&#10;&#10;if $(dist(p[i], p[i+2]) &lt; \delta)$&#10;&#10;$\quad \delta=dist(p[i], p[i+2])$&#10;&#10;return $\delta$&#10;&#10;\}&#10;&#10;\end{document}&#10;"/>
  <p:tag name="FILENAME" val="TP_tmp"/>
  <p:tag name="FORMAT" val="png256"/>
  <p:tag name="RES" val="1200"/>
  <p:tag name="BLEND" val="0"/>
  <p:tag name="TRANSPARENT" val="0"/>
  <p:tag name="TBUG" val="0"/>
  <p:tag name="ALLOWFS" val="0"/>
  <p:tag name="ORIGWIDTH" val="294"/>
  <p:tag name="PICTUREFILESIZE" val="187850"/>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p[1], \ldots, p[n]$ is an array; $p.x$ represents $x$-coordinate and $p.y$ represents $y$-coordinate of $p$. The function $dist(p,q)$ returns the Euclidian distance between points $p$ and $q$. &#10;&#10;&#10;\end{document}&#10;"/>
  <p:tag name="FILENAME" val="TP_tmp"/>
  <p:tag name="FORMAT" val="png256"/>
  <p:tag name="RES" val="1200"/>
  <p:tag name="BLEND" val="0"/>
  <p:tag name="TRANSPARENT" val="0"/>
  <p:tag name="TBUG" val="0"/>
  <p:tag name="ALLOWFS" val="0"/>
  <p:tag name="ORIGWIDTH" val="345"/>
  <p:tag name="PICTUREFILESIZE" val="4637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k =  (i+j)/2$&#10;&#10;$l = p[k].x $&#10;&#10;$\delta_L=  rec-cl-pair(p,i,k)$ &#10;&#10;$\delta_R=  rec-cl-pair(p,k+1,j)$ &#10;&#10;$\delta = min(\delta_L, \delta_R)$&#10;&#10;// $p[i], \ldots, p[k]$ is now sorted by $y$-coordinate, and &#10;&#10;// $p[k+1], \ldots, p[j]$ is now sorted by $y$-coordinate&#10;&#10;$merge(p,i,k,j)$&#10;&#10; // $p[i], \ldots, p[j]$ is now sorted by $y$-coordinate &#10;&#10;// store points in the vertical strip in $v$ &#10;&#10;$t=0$ &#10;&#10;for $k=i $ to $j$ \, \{&#10;&#10;if $(p[k].x &gt; l - \delta ~ \&amp;\&amp; ~ p[k].x &lt; l+ \delta)$ \, \{&#10;&#10;$t = t+ 1$&#10;&#10;$v[t] = p[k]$ &#10;&#10;\}&#10;&#10;// look for closer pairs in the strip by comparing &#10;&#10;// each point in the stip to the next $7$ points &#10;&#10;for $k = 1$ to $t-1$ &#10;&#10;\quad for $s=k+1$ to $min(t,k+7)$ &#10;&#10;\quad \quad $\delta = min(\delta, dist(v[k], v[s]))$&#10;&#10;return $\delta$&#10;&#10;\}&#10;&#10;&#10;&#10;\end{document}&#10;"/>
  <p:tag name="FILENAME" val="TP_tmp"/>
  <p:tag name="FORMAT" val="png256"/>
  <p:tag name="RES" val="1200"/>
  <p:tag name="BLEND" val="0"/>
  <p:tag name="TRANSPARENT" val="0"/>
  <p:tag name="TBUG" val="0"/>
  <p:tag name="ALLOWFS" val="0"/>
  <p:tag name="ORIGWIDTH" val="221"/>
  <p:tag name="PICTUREFILESIZE" val="16093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Let $a_n$ be the worst case time taken by $rec-cl-pair$ on input of size $n$. Then &#10;&#10;$$ a_n = 2 \cdot a_{n/2} + \Theta(n)$$&#10;&#10;which means $a_n = \Theta(n \log n)$. Sorting by the $x$-coordinate takes time $\Theta(n \log n ) $; thus the worst case time of $closest-pair$ is $\Theta(n \log n )$.&#10;\end{document}&#10;"/>
  <p:tag name="FILENAME" val="TP_tmp"/>
  <p:tag name="FORMAT" val="png256"/>
  <p:tag name="RES" val="1200"/>
  <p:tag name="BLEND" val="0"/>
  <p:tag name="TRANSPARENT" val="0"/>
  <p:tag name="TBUG" val="0"/>
  <p:tag name="ALLOWFS" val="0"/>
  <p:tag name="ORIGWIDTH" val="344"/>
  <p:tag name="PICTUREFILESIZE" val="69548"/>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 $a$ &#10;&#10;Output Parameter: $a$ &#10;&#10;\bigskip&#10;&#10;&#10;$insertion-sort(a)$ \, \{&#10;&#10;$n=a.last$ &#10;&#10;for $i=2$ to $n$ \, \{&#10;&#10;// save $a[i]$ so it can be inserted into the correct place&#10;&#10;$val = a[i]$ &#10;&#10;$j=i-1$ &#10;&#10;// if $val &lt; a[j]$, move $a[j]$ right to make room for $a[i]$ &#10;&#10;while $(j \geq 1 ~ \&amp;\&amp;~ val &lt; a[j] )$ \, \{&#10;&#10;$a[j+1] = a[j]$ &#10;&#10;$j=j-1$ &#10;&#10;\}&#10;&#10;$a[j+1]=val$ // insert $val$ &#10;&#10;\}&#10;&#10;\}&#10;\end{document}&#10;"/>
  <p:tag name="FILENAME" val="TP_tmp"/>
  <p:tag name="FORMAT" val="png256"/>
  <p:tag name="RES" val="1200"/>
  <p:tag name="BLEND" val="0"/>
  <p:tag name="TRANSPARENT" val="0"/>
  <p:tag name="TBUG" val="0"/>
  <p:tag name="ALLOWFS" val="0"/>
  <p:tag name="ORIGWIDTH" val="238"/>
  <p:tag name="PICTUREFILESIZE" val="90923"/>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ime: \quad $1 + 2 + \ldots + (n-1) = \frac{(n-1)n}{2} = \Theta(n^2)$&#10;\end{document}&#10;"/>
  <p:tag name="FILENAME" val="TP_tmp"/>
  <p:tag name="FORMAT" val="png256"/>
  <p:tag name="RES" val="1200"/>
  <p:tag name="BLEND" val="0"/>
  <p:tag name="TRANSPARENT" val="0"/>
  <p:tag name="TBUG" val="0"/>
  <p:tag name="ALLOWFS" val="0"/>
  <p:tag name="ORIGWIDTH" val="209"/>
  <p:tag name="PICTUREFILESIZE" val="11165"/>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s: $a,i,j$ &#10;&#10;Output Parameters: $a$&#10;&#10;\bigskip&#10;&#10;$partition(a,i,j)$ \,\{&#10;&#10;$val = a[i]$&#10;&#10;$h=i$&#10;&#10;for $k=i+1$ to $j$ \, \{&#10;&#10;if $(a[k] &lt; val)$ \, \{&#10;&#10;$h = h +1$&#10;&#10;$swap(a[h], a[k])$&#10;&#10;\}&#10;&#10;\}&#10;&#10;$swap(a[i],a[h])$&#10;&#10;return $h$&#10;&#10;\}&#10;&#10;\end{document}&#10;"/>
  <p:tag name="FILENAME" val="TP_tmp"/>
  <p:tag name="FORMAT" val="png256"/>
  <p:tag name="RES" val="1200"/>
  <p:tag name="BLEND" val="0"/>
  <p:tag name="TRANSPARENT" val="0"/>
  <p:tag name="TBUG" val="0"/>
  <p:tag name="ALLOWFS" val="0"/>
  <p:tag name="ORIGWIDTH" val="107"/>
  <p:tag name="PICTUREFILESIZE" val="54973"/>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swap(a,b)$ \, \{&#10;&#10;$c=a$&#10;&#10;$a=b$&#10;&#10;$b=c$&#10;&#10;\}&#10;&#10;&#10;\end{document}&#10;"/>
  <p:tag name="FILENAME" val="TP_tmp"/>
  <p:tag name="FORMAT" val="png256"/>
  <p:tag name="RES" val="1200"/>
  <p:tag name="BLEND" val="0"/>
  <p:tag name="TRANSPARENT" val="0"/>
  <p:tag name="TBUG" val="0"/>
  <p:tag name="ALLOWFS" val="0"/>
  <p:tag name="ORIGWIDTH" val="57"/>
  <p:tag name="PICTUREFILESIZE" val="10497"/>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s: $a,i,j$&#10;&#10;Output Parameters: $a$ &#10;&#10;\bigskip&#10;&#10;$quicksort(a,i,j)$ \, \{&#10;&#10;if $(i &lt; j) $ \, \{&#10;&#10;$p = partition(a,i,j)$&#10;&#10;$quicksort(a,i,p-1)$&#10;&#10;$quicksort(a,p+1,j)$&#10;&#10;\}&#10;\end{document}&#10;"/>
  <p:tag name="FILENAME" val="TP_tmp"/>
  <p:tag name="FORMAT" val="png256"/>
  <p:tag name="RES" val="1200"/>
  <p:tag name="BLEND" val="0"/>
  <p:tag name="TRANSPARENT" val="0"/>
  <p:tag name="TBUG" val="0"/>
  <p:tag name="ALLOWFS" val="0"/>
  <p:tag name="ORIGWIDTH" val="107"/>
  <p:tag name="PICTUREFILESIZE" val="44214"/>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Lower Bound: If the array is already in increasing order (or decreasing order), time taken is :&#10;&#10;\bigskip&#10;&#10;&#10;$ (n-1) + (n-2) + (n-3) + \ldots + 1 = \frac{(n-1)n}{2} = \Omega(n^2) $&#10;\end{document}&#10;"/>
  <p:tag name="FILENAME" val="TP_tmp"/>
  <p:tag name="FORMAT" val="png256"/>
  <p:tag name="RES" val="1200"/>
  <p:tag name="BLEND" val="0"/>
  <p:tag name="TRANSPARENT" val="0"/>
  <p:tag name="TBUG" val="0"/>
  <p:tag name="ALLOWFS" val="0"/>
  <p:tag name="ORIGWIDTH" val="345"/>
  <p:tag name="PICTUREFILESIZE" val="40560"/>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enumerate}&#10;\item We say `$f(n) = O(g(n))$' OR `$f(n)$ is order at most $g(n)$' OR `$f(n)$ is big oh of $g(n)$', if there exists constants $C_1$ and $N_1$ &#10;such that, for all $n \geq N_1$ &#10;$$f(n) \leq C_1 g(n)$$&#10;$g$ is an asymptotic upper bound for $f$, e.g. $1000 n = O(n^2)$&#10;\item We say `$f(n) = \Omega(g(n))$' OR `$f(n)$ is order at least $g(n)$' OR `$f(n)$ is omega of $g(n)$', if there exists constants $C_2$ and &#10;$N_2$ such that, for all $n \geq N_2$&#10;$$f(n) \geq C_2 g(n)$$ &#10;$g$ is an asymptotic lower bound for $f$, e.g. $2^n = \Omega(50 n \log n)$&#10;\item We say `$f(n) = \Theta(g(n))$' OR `$f(n)$ is order  $g(n)$' OR `$f(n)$ is theta of $g(n)$', if &#10;$$f(n) = O(g(n)) \mbox{ and } f(n) = \Omega(g(n))$$&#10;$g$ is an asymptotic tight bound for $f$, e.g. $60n^2 - 100n + 50 = \Theta(30n^2 + 60n + 70)$&#10;\end{enumerate}&#10;\end{document}&#10;"/>
  <p:tag name="FILENAME" val="TP_tmp"/>
  <p:tag name="FORMAT" val="png256"/>
  <p:tag name="RES" val="1200"/>
  <p:tag name="BLEND" val="0"/>
  <p:tag name="TRANSPARENT" val="0"/>
  <p:tag name="TBUG" val="0"/>
  <p:tag name="ALLOWFS" val="0"/>
  <p:tag name="ORIGWIDTH" val="332"/>
  <p:tag name="PICTUREFILESIZE" val="19607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Upper bound: Let $c_n$ be the time taken on input of size $n$. We show $c_n \leq c_1 n^2$ using mathematical induction. &#10;Base case $n=1$ is true. We have &#10;\begin{eqnarray*}&#10;c_n &amp; \leq &amp; n + \max_{1\leq p \leq n} c_{p-1} + c_{n-p} \\&#10;&amp; \leq &amp; n + \max_{1\leq p \leq n} c_1 (p-1)^2 + c_1 (n-p)^2 \\&#10;&amp; \leq &amp; n + c_1(n-1)^2 \\&#10;&amp; \leq&amp; c_1 n^2&#10;\end{eqnarray*}&#10;&#10;\end{document}&#10;"/>
  <p:tag name="FILENAME" val="TP_tmp"/>
  <p:tag name="FORMAT" val="png256"/>
  <p:tag name="RES" val="1200"/>
  <p:tag name="BLEND" val="0"/>
  <p:tag name="TRANSPARENT" val="0"/>
  <p:tag name="TBUG" val="0"/>
  <p:tag name="ALLOWFS" val="0"/>
  <p:tag name="ORIGWIDTH" val="343"/>
  <p:tag name="PICTUREFILESIZE" val="68105"/>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low we assume that $rand(i,j)$ executes in constant time and returns a random integer between $i$ and $j$, inclusive.&#10;&#10;\bigskip&#10;&#10;Input Parameters: $a,i,j$&#10;&#10;Output Paramters: $a$ &#10;&#10;\bigskip&#10;&#10;$random-partition(a,i,j)$ \, \{&#10;&#10;$k = rand(i,j) $&#10;&#10;$swap(a[i],a[k])$&#10;&#10;return $partition(i,j)$&#10;&#10;\}&#10;&#10;\end{document}&#10;"/>
  <p:tag name="FILENAME" val="TP_tmp"/>
  <p:tag name="FORMAT" val="png256"/>
  <p:tag name="RES" val="1200"/>
  <p:tag name="BLEND" val="0"/>
  <p:tag name="TRANSPARENT" val="0"/>
  <p:tag name="TBUG" val="0"/>
  <p:tag name="ALLOWFS" val="0"/>
  <p:tag name="ORIGWIDTH" val="345"/>
  <p:tag name="PICTUREFILESIZE" val="81535"/>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s: $a,i,j$&#10;&#10;Output Parameters: $a$&#10;&#10;\bigskip&#10;&#10;$random-quicksort(a,i,j)$ \, \{&#10;&#10;if $(i &lt; j)$ \, \{&#10;&#10;$p = random-partition(a,i,j)$&#10;&#10;$random-quicksort(a,i,p-1)$&#10;&#10;$random-quicksort(a,p+1,j)$&#10;&#10;\}&#10;&#10;&#10;\end{document}&#10;"/>
  <p:tag name="FILENAME" val="TP_tmp"/>
  <p:tag name="FORMAT" val="png256"/>
  <p:tag name="RES" val="1200"/>
  <p:tag name="BLEND" val="0"/>
  <p:tag name="TRANSPARENT" val="0"/>
  <p:tag name="TBUG" val="0"/>
  <p:tag name="ALLOWFS" val="0"/>
  <p:tag name="ORIGWIDTH" val="137"/>
  <p:tag name="PICTUREFILESIZE" val="53645"/>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 {\em expected}  run time of random quicksort is $\Theta(n \log n)$. Proof done in class. Idea: when the element is chosen randomly, &#10;it lies near the middle (in expectation). This makes the two subarrays of size roughly half.&#10;\end{document}&#10;"/>
  <p:tag name="FILENAME" val="TP_tmp"/>
  <p:tag name="FORMAT" val="png256"/>
  <p:tag name="RES" val="1200"/>
  <p:tag name="BLEND" val="0"/>
  <p:tag name="TRANSPARENT" val="0"/>
  <p:tag name="TBUG" val="0"/>
  <p:tag name="ALLOWFS" val="0"/>
  <p:tag name="ORIGWIDTH" val="345"/>
  <p:tag name="PICTUREFILESIZE" val="57368"/>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s: $a,m$&#10;&#10;Output Parameters: $a$&#10;&#10;\bigskip&#10;&#10;$counting-sort(a,m)$ \, \{&#10;&#10;// set $c[k]= $ the number of &#10;&#10;// occurrences of value $k$ in the array $a$&#10;&#10;// begin by initializing $c$ to zero&#10;&#10;for $k = 0$ to $m $&#10;&#10;\quad $c[k]=0$&#10;&#10;$n = a.last $&#10;&#10;for $i = 1$ to $n $&#10;&#10;\quad $c[a[i]] = c[a[i]] + 1 $&#10;&#10;&#10;// modify $c$ so that $c[k] = $ number of elements $\leq k $&#10;&#10;for $k = 1$ to $m $&#10;&#10;\quad $c[k] = c[k] + c[k-1]$&#10;&#10;&#10;\end{document}&#10;"/>
  <p:tag name="FILENAME" val="TP_tmp"/>
  <p:tag name="FORMAT" val="png256"/>
  <p:tag name="RES" val="1200"/>
  <p:tag name="BLEND" val="0"/>
  <p:tag name="TRANSPARENT" val="0"/>
  <p:tag name="TBUG" val="0"/>
  <p:tag name="ALLOWFS" val="0"/>
  <p:tag name="ORIGWIDTH" val="223"/>
  <p:tag name="PICTUREFILESIZE" val="90492"/>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 sort $a$ with the result in $b$ &#10;&#10;for $i = n$ downto $1$ \, \{&#10;&#10;$b[c[a[i]]] = a[i]$&#10;&#10;$c[a[i]] = c[a[i]] - 1$&#10;&#10;\}&#10;&#10;// copy $b$ back to $a$ &#10;&#10;for $i = 1$ to $n$ &#10;&#10;\quad $a[i] = b[i] $&#10;&#10;\}&#10;&#10;\end{document}&#10;"/>
  <p:tag name="FILENAME" val="TP_tmp"/>
  <p:tag name="FORMAT" val="png256"/>
  <p:tag name="RES" val="1200"/>
  <p:tag name="BLEND" val="0"/>
  <p:tag name="TRANSPARENT" val="0"/>
  <p:tag name="TBUG" val="0"/>
  <p:tag name="ALLOWFS" val="0"/>
  <p:tag name="ORIGWIDTH" val="125"/>
  <p:tag name="PICTUREFILESIZE" val="36597"/>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Again not a comparision based algorithm. Uses information about the input. &#10;&#10;Uses $counting-sort$ is stable.&#10;&#10;\bigskip&#10;&#10;&#10;Below each integer in the input array $a$ has at most $k$ digits.&#10;&#10;\bigskip&#10;&#10;Input Parameters: $a,k$ &#10;&#10;Output Parameters: $a$ &#10;&#10;\bigskip&#10;&#10;$radix-sort(a,k)$ \, \{&#10;&#10;for $i=0$ to $k-1$ &#10;&#10;\quad $counting-sort(a,10)$ // key is digit in $10^i$'s place&#10;&#10;\}&#10;&#10;&#10;\end{document}&#10;"/>
  <p:tag name="FILENAME" val="TP_tmp"/>
  <p:tag name="FORMAT" val="png256"/>
  <p:tag name="RES" val="1200"/>
  <p:tag name="BLEND" val="0"/>
  <p:tag name="TRANSPARENT" val="0"/>
  <p:tag name="TBUG" val="0"/>
  <p:tag name="ALLOWFS" val="0"/>
  <p:tag name="ORIGWIDTH" val="329"/>
  <p:tag name="PICTUREFILESIZE" val="9280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 algorithm below finds the $k$-th number, in the non-decreasing order, in  $a[i], \ldots, a[j]$. &#10;It uses the $random-partition$ algorithm that we discussed before.&#10;&#10;\bigskip&#10;&#10;Input Parameters: $a,i,j,k$ &#10;&#10;Output Paramters: $a$ &#10;&#10;\bigskip&#10;&#10;&#10;$random-select(a,i,j,k) $ \, \{&#10;&#10;if $(i &lt;j)$ \, \{&#10;&#10;$p = random-partition(a,i,j) $&#10;&#10;if $(k == p) $&#10;&#10;\quad return&#10;&#10;if $(k &lt; p ) $&#10;&#10;\quad $random-select(a,i,p-1,k) $&#10;&#10;else &#10;&#10;\quad $random-select(a,p+1,j,k) $&#10;&#10;\}&#10;&#10;\}&#10;\end{document}"/>
  <p:tag name="FILENAME" val="TP_tmp"/>
  <p:tag name="FORMAT" val="png256"/>
  <p:tag name="RES" val="1200"/>
  <p:tag name="BLEND" val="0"/>
  <p:tag name="TRANSPARENT" val="0"/>
  <p:tag name="TBUG" val="0"/>
  <p:tag name="ALLOWFS" val="0"/>
  <p:tag name="ORIGWIDTH" val="344"/>
  <p:tag name="PICTUREFILESIZE" val="119035"/>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e algorithm makes change for input amount $A$ using denominations &#10;&#10;$$ denom[1] &gt; denom[2] &gt; \ldots &gt; denom[n] = 1 $$&#10;&#10;\bigskip&#10;&#10;Input Parameters : $denom, A$&#10;&#10;Output Parameters: None&#10;&#10;\bigskip&#10;&#10;$greedy-coin-change(denom, A)$ \, \{&#10;&#10;$i = 1 $&#10;&#10;while $(A&gt;0)$ \, \{&#10;&#10;$c = A/denom[i]$&#10;&#10;println(``use &quot; + $c$ +``coins of denomination &quot; + $denom[i]$)&#10;&#10;$A = A - c * denom[i]$&#10;&#10;$i = i + 1 $&#10;&#10;\}&#10;&#10;\}&#10;&#10;\end{document}&#10;"/>
  <p:tag name="FILENAME" val="TP_tmp"/>
  <p:tag name="FORMAT" val="png256"/>
  <p:tag name="RES" val="1200"/>
  <p:tag name="BLEND" val="0"/>
  <p:tag name="TRANSPARENT" val="0"/>
  <p:tag name="TBUG" val="0"/>
  <p:tag name="ALLOWFS" val="0"/>
  <p:tag name="ORIGWIDTH" val="308"/>
  <p:tag name="PICTUREFILESIZE" val="10480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s: $edgelist, n$&#10;&#10;Output Parameters: None&#10;&#10;\bigskip&#10;&#10;$kruskal(edgelist, n)$ \, \{&#10;&#10;// sort according to the weight of the edges&#10;&#10;// in nondecreasing order&#10;&#10;$mergesort(edgelist) $ &#10;&#10;for $i = 1$ to $n $&#10;&#10;\quad $makeset(i) $&#10;&#10;$count = 0 $&#10;&#10;$i = 1$&#10;&#10;while $(count &lt; n-1)$ \, \{&#10;&#10;if $(findset(edgelist[i].v) ~ != ~ findset(edgelist[i].w))$ \, \{&#10;&#10;$println(edgelist[i].v + `` ~ &quot;  + edgelist[i].w)$ &#10;&#10;$count = count + 1$&#10;&#10;$union(edgelist[i].v , edgelist[i].w) $&#10;&#10;\}&#10;&#10;$i = i + 1$&#10;&#10;\}&#10;&#10;\}&#10;&#10;\end{document}&#10;"/>
  <p:tag name="FILENAME" val="TP_tmp"/>
  <p:tag name="FORMAT" val="png256"/>
  <p:tag name="RES" val="1200"/>
  <p:tag name="BLEND" val="0"/>
  <p:tag name="TRANSPARENT" val="0"/>
  <p:tag name="TBUG" val="0"/>
  <p:tag name="ALLOWFS" val="0"/>
  <p:tag name="ORIGWIDTH" val="241"/>
  <p:tag name="PICTUREFILESIZE" val="126932"/>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ibonacci sequence :&#10;$$f_n = f_{n-1} + f_{n-2}, \quad n \geq 3$$&#10;$$ f_1= f_2 = 1$$&#10;\end{document}&#10;"/>
  <p:tag name="FILENAME" val="TP_tmp"/>
  <p:tag name="FORMAT" val="png256"/>
  <p:tag name="RES" val="1200"/>
  <p:tag name="BLEND" val="0"/>
  <p:tag name="TRANSPARENT" val="0"/>
  <p:tag name="TBUG" val="0"/>
  <p:tag name="ALLOWFS" val="0"/>
  <p:tag name="ORIGWIDTH" val="214"/>
  <p:tag name="PICTUREFILESIZE" val="17225"/>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 : $a$&#10;&#10;Output parameter : None&#10;&#10;\bigskip&#10;&#10;$creat-perm(a)$ \{&#10;&#10;$n = a.last$&#10;&#10;if $(n ==1)$ \{&#10;&#10;$perm[1,1] = a[1]$&#10;&#10;return $perm$ \}&#10;&#10;for $i = 1$ to $n$  \{&#10;&#10;// create array $b$ with all elements&#10;&#10;// in $a$ except $a[i]$&#10;&#10;for $j = 1$ to $i-1$ &#10;&#10;\qquad $b[j] = a[j]$&#10;&#10;for $j = i+1$ to $n$ &#10;&#10;\qquad $b[j-1] = a[j]$&#10;&#10;$p = create-perm(b) $&#10;&#10;\end{document}&#10;"/>
  <p:tag name="FILENAME" val="TP_tmp"/>
  <p:tag name="FORMAT" val="png256"/>
  <p:tag name="RES" val="1200"/>
  <p:tag name="BLEND" val="0"/>
  <p:tag name="TRANSPARENT" val="0"/>
  <p:tag name="TBUG" val="0"/>
  <p:tag name="ALLOWFS" val="0"/>
  <p:tag name="ORIGWIDTH" val="151"/>
  <p:tag name="PICTUREFILESIZE" val="75647"/>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startrow = (i-1) (n-1)! $&#10;&#10;for $k = 1$ to $(n-1)!$ \{&#10;&#10;$perm[startrow + k, 1]  = a[i]$&#10;&#10;for $j = 2$ to $n$ &#10;&#10;\qquad $perm[startrow + k, j] = p[k,j-1]$&#10;&#10;\} \quad \}&#10;&#10;return $perm$&#10;&#10;\}&#10;&#10;\end{document}&#10;"/>
  <p:tag name="FILENAME" val="TP_tmp"/>
  <p:tag name="FORMAT" val="png256"/>
  <p:tag name="RES" val="1200"/>
  <p:tag name="BLEND" val="0"/>
  <p:tag name="TRANSPARENT" val="0"/>
  <p:tag name="TBUG" val="0"/>
  <p:tag name="ALLOWFS" val="0"/>
  <p:tag name="ORIGWIDTH" val="170"/>
  <p:tag name="PICTUREFILESIZE" val="43075"/>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dijkstra(G, start, predecessor, key)$  \{ &#10;&#10;$n$ = number of vertex in $G$&#10;&#10;for $i = 1$ to $n$ \{&#10;&#10;$key[i] = \infty$&#10;&#10;$predecessor[i]= -1$ \quad \}&#10;&#10;$key[start] = 0 $&#10;&#10;$S = \{\}$ // empty set&#10;&#10;while $S$ does not contain all vertex \{&#10;&#10;$v$ = vertex not in $S$ with minimum key value &#10;&#10;$S = S \cup \{v\}$&#10;&#10;for every neighbour $w$ of $v$ not in $S$ \{&#10;&#10;if $(key[v] + weight(v,w) &lt; key[w])$ \{ &#10;&#10;$key[w] = key[v] + weight(v,w)$&#10;&#10;$predecessor[w] = v $ \quad \}  \}  \} \}&#10;&#10;\end{document}&#10;"/>
  <p:tag name="FILENAME" val="TP_tmp"/>
  <p:tag name="FORMAT" val="png256"/>
  <p:tag name="RES" val="1200"/>
  <p:tag name="BLEND" val="0"/>
  <p:tag name="TRANSPARENT" val="0"/>
  <p:tag name="TBUG" val="0"/>
  <p:tag name="ALLOWFS" val="0"/>
  <p:tag name="ORIGWIDTH" val="198"/>
  <p:tag name="PICTUREFILESIZE" val="107773"/>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 : $a$ :  each element in the array is (character, frequency)&#10;&#10;Output Parameter: None (the algorithm returns the root of an optimal Huffman tree)&#10;&#10;\bigskip&#10;&#10;huffman(a) \{&#10;&#10;$n = a.last $&#10;&#10;copy $a$ into $h$&#10;&#10;for $i = 1$ to $n-1$ \{&#10;&#10;let $l$ be a character with least frequency among all characters in $h$&#10;&#10;delete $l$ and its frequency from $h$&#10;&#10;let $r$ be a character with least frequency among all characters in $h$&#10;&#10;delete $r$ and its frequency from $h$&#10;&#10;create node $v_i$ in the tree $T$&#10;&#10;set $l$ and $r$ to be the left and right child of $v_i$&#10;&#10;set frequency of $v_i$ to be frequency of $l$ plus the frequency of $r$&#10;&#10;insert $v_i$ and its frequency in $h$&#10;&#10;\}&#10;&#10;return $v_{n-1}$&#10;&#10;\}&#10;&#10;\end{document}&#10;"/>
  <p:tag name="FILENAME" val="TP_tmp"/>
  <p:tag name="FORMAT" val="png256"/>
  <p:tag name="RES" val="1200"/>
  <p:tag name="BLEND" val="0"/>
  <p:tag name="TRANSPARENT" val="0"/>
  <p:tag name="TBUG" val="0"/>
  <p:tag name="ALLOWFS" val="0"/>
  <p:tag name="ORIGWIDTH" val="344"/>
  <p:tag name="PICTUREFILESIZE" val="175413"/>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qquad $\max \sum_{i=1}^n x_i p_i $&#10;&#10;\bigskip&#10;&#10;subject to the constraints:&#10;&#10;\bigskip&#10;&#10;$\sum_{i=1}^n x_i w_i \leq C , \quad x_i = \{0,1\}$&#10;&#10;\end{document}&#10;"/>
  <p:tag name="FILENAME" val="TP_tmp"/>
  <p:tag name="FORMAT" val="png256"/>
  <p:tag name="RES" val="1200"/>
  <p:tag name="BLEND" val="0"/>
  <p:tag name="TRANSPARENT" val="0"/>
  <p:tag name="TBUG" val="0"/>
  <p:tag name="ALLOWFS" val="0"/>
  <p:tag name="ORIGWIDTH" val="126"/>
  <p:tag name="PICTUREFILESIZE" val="22482"/>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qquad $\max \sum_{i=1}^n x_i p_i $&#10;&#10;\bigskip&#10;&#10;subject to the constraints:&#10;&#10;\bigskip&#10;&#10;$\sum_{i=1}^n x_i w_i \leq C , \quad 0 \leq x_i \leq 1$&#10;&#10;\end{document}&#10;"/>
  <p:tag name="FILENAME" val="TP_tmp"/>
  <p:tag name="FORMAT" val="png256"/>
  <p:tag name="RES" val="1200"/>
  <p:tag name="BLEND" val="0"/>
  <p:tag name="TRANSPARENT" val="0"/>
  <p:tag name="TBUG" val="0"/>
  <p:tag name="ALLOWFS" val="0"/>
  <p:tag name="ORIGWIDTH" val="125"/>
  <p:tag name="PICTUREFILESIZE" val="22205"/>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nput Parameters: $a,C$ &#10;&#10;(each element $a[i]$ has two parts $a[i].p$ and $a[i].w$)&#10;&#10;Ouput Parameters: $x$&#10;&#10;\bigskip&#10;&#10;$continuous-knapsack(a,C)$ \{&#10;&#10;$n = a.last $&#10;&#10;for $i = 1$ to $n$ \{&#10;&#10;$ \quad ratio[i] = \frac{a[i].p}{a[i].w}$&#10;&#10;$\quad x[i]=0$ \quad \}&#10;&#10;$mergesort(a,ratio)$&#10;&#10;$W= 0 $&#10;&#10;$j = 1$&#10;&#10;while $(j \leq n ~ \&amp;\&amp; ~ W &lt; C)$ \{&#10;&#10;\quad if $(W + a[j].w \leq C)$ \{&#10;&#10;\quad \quad $x[j] = 1$&#10;&#10;\quad \quad$W = W + a[j].w$ \quad \}&#10;&#10;\quad else \{&#10;&#10;\quad \quad$x[j] = \frac{C - W}{a[j].w} $&#10;&#10;\quad\quad $W = C $ \quad \}&#10;&#10; \quad $j= j+ 1$ \quad \} &#10;&#10;\} &#10;&#10;\end{document}&#10;"/>
  <p:tag name="FILENAME" val="TP_tmp"/>
  <p:tag name="FORMAT" val="png256"/>
  <p:tag name="RES" val="1200"/>
  <p:tag name="BLEND" val="0"/>
  <p:tag name="TRANSPARENT" val="0"/>
  <p:tag name="TBUG" val="0"/>
  <p:tag name="ALLOWFS" val="0"/>
  <p:tag name="ORIGWIDTH" val="216"/>
  <p:tag name="PICTUREFILESIZE" val="108519"/>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qquad $\max \sum_{i=1}^n x_i p_i $&#10;&#10;\bigskip&#10;&#10;subject to the constraints:&#10;&#10;\bigskip&#10;&#10;$\sum_{i=1}^n x_i w_i \leq C , \quad 0 \leq x_i \leq 1$&#10;&#10;\end{document}&#10;"/>
  <p:tag name="FILENAME" val="TP_tmp"/>
  <p:tag name="FORMAT" val="png256"/>
  <p:tag name="RES" val="1200"/>
  <p:tag name="BLEND" val="0"/>
  <p:tag name="TRANSPARENT" val="0"/>
  <p:tag name="TBUG" val="0"/>
  <p:tag name="ALLOWFS" val="0"/>
  <p:tag name="ORIGWIDTH" val="125"/>
  <p:tag name="PICTUREFILESIZE" val="22205"/>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Let $\{x_i \}$ be the solution produced by the algorithm for input $\{C, w_i, p_i\}$.&#10;&#10;Let $\{y_i\}$ be any other solution which satisfies the contraints.  &#10;&#10;Let $k$ be the smallest index with $x_k &lt; 1$.  We will show,&#10;&#10;$$ \forall i : \quad (x_i - y_i) \left(\frac{p_i}{w_i} \right) \geq (x_i - y_i) \left(\frac{p_k}{w_k}  \right) , \mbox{ and  } $$&#10;$$ \sum_{i=1}^n (x_i - y_i) w_i \geq 0 \, . $$&#10;\end{document}&#10;"/>
  <p:tag name="FILENAME" val="TP_tmp"/>
  <p:tag name="FORMAT" val="png256"/>
  <p:tag name="RES" val="1200"/>
  <p:tag name="BLEND" val="0"/>
  <p:tag name="TRANSPARENT" val="0"/>
  <p:tag name="TBUG" val="0"/>
  <p:tag name="ALLOWFS" val="0"/>
  <p:tag name="ORIGWIDTH" val="317"/>
  <p:tag name="PICTUREFILESIZE" val="7983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his will imply:&#10;\begin{eqnarray*}&#10;\sum_{i=1}^n (x_i - y_i)p_i &amp; = &amp; \sum_{i=1}^n (x_i - y_i) w_i \frac{p_i}{w_i}  \\&#10;&amp; \geq &amp; \sum_{i=1}^n (x_i - y_i) w_i \frac{p_k}{w_k}  \\&#10;&amp; = &amp; \frac{p_k}{w_k} \sum_{i=1}^n (x_i - y_i) w_i   \\&#10;&amp; \geq &amp; 0 .&#10;\end{eqnarray*}&#10;\end{document}&#10;"/>
  <p:tag name="FILENAME" val="TP_tmp"/>
  <p:tag name="FORMAT" val="png256"/>
  <p:tag name="RES" val="1200"/>
  <p:tag name="BLEND" val="0"/>
  <p:tag name="TRANSPARENT" val="0"/>
  <p:tag name="TBUG" val="0"/>
  <p:tag name="ALLOWFS" val="0"/>
  <p:tag name="ORIGWIDTH" val="239"/>
  <p:tag name="PICTUREFILESIZE" val="4338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Example : $c_n = c_{n-1} + n, \quad n \geq 1 ; \quad c_0 = 0$&#10;&#10;\begin{eqnarray*}&#10;c_n &amp; = &amp; c_{n-1} + n \\&#10;&amp; = &amp; c_{n-2} + (n-1) + n \\&#10;&amp; = &amp; c_{n-3} + (n-2) + (n-1) + n \\&#10;&amp; \vdots &amp; \\&#10;&amp; = &amp; 0 + 1+ 2+ 3+ \ldots + (n-1) + n \\&#10;&amp; = &amp; \frac{n(n+1)}{2} .&#10;\end{eqnarray*}&#10;\end{document}&#10;"/>
  <p:tag name="FILENAME" val="TP_tmp"/>
  <p:tag name="FORMAT" val="png256"/>
  <p:tag name="RES" val="1200"/>
  <p:tag name="BLEND" val="0"/>
  <p:tag name="TRANSPARENT" val="0"/>
  <p:tag name="TBUG" val="0"/>
  <p:tag name="ALLOWFS" val="0"/>
  <p:tag name="ORIGWIDTH" val="246"/>
  <p:tag name="PICTUREFILESIZE" val="43698"/>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Rightarrow \sum_{i=1}^n x_i p_i \geq \sum_{i=1}^n y_i p_i \enspace .$&#10;\end{document}&#10;"/>
  <p:tag name="FILENAME" val="TP_tmp"/>
  <p:tag name="FORMAT" val="png256"/>
  <p:tag name="RES" val="1200"/>
  <p:tag name="BLEND" val="0"/>
  <p:tag name="TRANSPARENT" val="0"/>
  <p:tag name="TBUG" val="0"/>
  <p:tag name="ALLOWFS" val="0"/>
  <p:tag name="ORIGWIDTH" val="118"/>
  <p:tag name="PICTUREFILESIZE" val="7309"/>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sum_{i=1}^n x_i w_i = C \geq \sum_{i=1}^n y_i w_i $ &#10;&#10;\bigskip &#10;&#10;$\Rightarrow \sum_{i=1}^n (x_i - y_i) w_i  \geq 0 \enspace .$&#10;\end{document}&#10;"/>
  <p:tag name="FILENAME" val="TP_tmp"/>
  <p:tag name="FORMAT" val="png256"/>
  <p:tag name="RES" val="1200"/>
  <p:tag name="BLEND" val="0"/>
  <p:tag name="TRANSPARENT" val="0"/>
  <p:tag name="TBUG" val="0"/>
  <p:tag name="ALLOWFS" val="0"/>
  <p:tag name="ORIGWIDTH" val="123"/>
  <p:tag name="PICTUREFILESIZE" val="15473"/>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Recall that $k$ is the smallest index with $x_k &lt; 1$.&#10;&#10;\bigskip &#10;&#10;For $i &lt; k$, since $x_i = 1 $, we have $x_i \geq y_i$. Also $\frac{p_i}{w_i} \geq \frac{p_k}{w_k}$ (because the ratio of profit to weight is sorted in non-increasing order). Hence  &#10;$$(x_i - y_i) \left(\frac{p_i}{w_i} \right) \geq (x_i - y_i) \left(\frac{p_k}{w_k}  \right) .$$&#10;&#10;\bigskip &#10;&#10;For $i = k $ we have  $(x_i - y_i) \left(\frac{p_i}{w_i} \right) = (x_i - y_i) \left(\frac{p_k}{w_k}  \right)$.&#10;&#10;\bigskip&#10;&#10;For $i &gt; k $ since $x_i = 0$, we have $x_i \leq y_i$. Also $\frac{p_i}{w_i} \leq \frac{p_k}{w_k}$ (because the ratio of profit to weight is sorted in non-increasing order). Hence  &#10;$$(x_i - y_i) \left(\frac{p_i}{w_i} \right) \geq (x_i - y_i) \left(\frac{p_k}{w_k}  \right) .$$&#10;&#10;\end{document}&#10;"/>
  <p:tag name="FILENAME" val="TP_tmp"/>
  <p:tag name="FORMAT" val="png256"/>
  <p:tag name="RES" val="1200"/>
  <p:tag name="BLEND" val="0"/>
  <p:tag name="TRANSPARENT" val="0"/>
  <p:tag name="TBUG" val="0"/>
  <p:tag name="ALLOWFS" val="0"/>
  <p:tag name="ORIGWIDTH" val="345"/>
  <p:tag name="PICTUREFILESIZE" val="139651"/>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qquad $\max \sum_{i=1}^n x_i p_i $&#10;&#10;\bigskip&#10;&#10;subject to the constraints:&#10;&#10;\bigskip&#10;&#10;$\sum_{i=1}^n x_i w_i \leq C , \quad 0 \leq x_i \leq 1$&#10;&#10;\end{document}&#10;"/>
  <p:tag name="FILENAME" val="TP_tmp"/>
  <p:tag name="FORMAT" val="png256"/>
  <p:tag name="RES" val="1200"/>
  <p:tag name="BLEND" val="0"/>
  <p:tag name="TRANSPARENT" val="0"/>
  <p:tag name="TBUG" val="0"/>
  <p:tag name="ALLOWFS" val="0"/>
  <p:tag name="ORIGWIDTH" val="125"/>
  <p:tag name="PICTUREFILESIZE" val="22205"/>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Input Parameter: $n$&#10;&#10;Output Parameter: None&#10;&#10;\bigskip&#10;&#10;$fibonacci-recurs(n)$ \{&#10;&#10;if $(n==1) $&#10;&#10;\quad return $1$ &#10;&#10;if $(n==2) $&#10;&#10;\quad  return $1 $&#10;&#10;return($fibonacci-recurs(n-2) $&#10;&#10;\quad $+ fibonacci-recurs(n-1)$ )&#10;&#10;\}&#10;&#10;\end{document}&#10;"/>
  <p:tag name="FILENAME" val="TP_tmp"/>
  <p:tag name="FORMAT" val="png256"/>
  <p:tag name="RES" val="1200"/>
  <p:tag name="BLEND" val="0"/>
  <p:tag name="TRANSPARENT" val="0"/>
  <p:tag name="TBUG" val="0"/>
  <p:tag name="ALLOWFS" val="0"/>
  <p:tag name="ORIGWIDTH" val="145"/>
  <p:tag name="PICTUREFILESIZE" val="50376"/>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_n = f_{n-1} + f_{n-2} \quad  ; \quad f_1=f_2 =1$&#10;\end{document}&#10;"/>
  <p:tag name="FILENAME" val="TP_tmp"/>
  <p:tag name="FORMAT" val="png256"/>
  <p:tag name="RES" val="1200"/>
  <p:tag name="BLEND" val="0"/>
  <p:tag name="TRANSPARENT" val="0"/>
  <p:tag name="TBUG" val="0"/>
  <p:tag name="ALLOWFS" val="0"/>
  <p:tag name="ORIGWIDTH" val="151"/>
  <p:tag name="PICTUREFILESIZE" val="594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Input Parameter: $n$&#10;&#10;Output Parameter: None&#10;&#10;\bigskip&#10;&#10;$fibonacci-iterative(n)$ \{&#10;&#10;// $f$ is a local array &#10;&#10;if $(n==1) $&#10;&#10;\quad  $f[1]=1$ &#10;&#10;if $(n==2) $&#10;&#10;\quad   $f[2]=1 $&#10;&#10;for $i=3$ to $n$ \{&#10;&#10;\quad $f[i] = f[i-1] + f[i-2]$&#10; &#10;return $f[n]$&#10;&#10;\}&#10;&#10;\end{document}&#10;"/>
  <p:tag name="FILENAME" val="TP_tmp"/>
  <p:tag name="FORMAT" val="png256"/>
  <p:tag name="RES" val="1200"/>
  <p:tag name="BLEND" val="0"/>
  <p:tag name="TRANSPARENT" val="0"/>
  <p:tag name="TBUG" val="0"/>
  <p:tag name="ALLOWFS" val="0"/>
  <p:tag name="ORIGWIDTH" val="115"/>
  <p:tag name="PICTUREFILESIZE" val="50080"/>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mem-fibonacci(n)$ \{&#10;&#10;for $i = 1$ to $n$ &#10;&#10;\quad $results[i] = -1$  // $-1$ means undefined&#10;&#10;return $mem-fibonacci-recurs(results, n)$ &#10;&#10;\}&#10;&#10;\end{document}&#10;"/>
  <p:tag name="FILENAME" val="TP_tmp"/>
  <p:tag name="FORMAT" val="png256"/>
  <p:tag name="RES" val="1200"/>
  <p:tag name="BLEND" val="0"/>
  <p:tag name="TRANSPARENT" val="0"/>
  <p:tag name="TBUG" val="0"/>
  <p:tag name="ALLOWFS" val="0"/>
  <p:tag name="ORIGWIDTH" val="197"/>
  <p:tag name="PICTUREFILESIZE" val="33985"/>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mem-fibonacci-recurs(results, n) $ \{&#10;&#10;if $(results[n] ~!= ~ -1)$&#10;&#10;\quad return $results[n]$&#10;&#10;if $(n ==1)$&#10;&#10;\quad  $val = 1$&#10;&#10;else if $(n==2) $&#10;&#10;\quad  $val = 1 $&#10;&#10;else \{&#10;&#10;\quad  $val = mem-fibonacci-recurs(results, n-2) $&#10;&#10;\quad  $val = val + mem-fibonacci-recurs(results, n-1) $&#10;&#10;\}&#10;&#10;$results[n] = val$&#10;&#10;return $val$&#10;&#10;\}&#10;&#10;\end{document}&#10;"/>
  <p:tag name="FILENAME" val="TP_tmp"/>
  <p:tag name="FORMAT" val="png256"/>
  <p:tag name="RES" val="1200"/>
  <p:tag name="BLEND" val="0"/>
  <p:tag name="TRANSPARENT" val="0"/>
  <p:tag name="TBUG" val="0"/>
  <p:tag name="ALLOWFS" val="0"/>
  <p:tag name="ORIGWIDTH" val="247"/>
  <p:tag name="PICTUREFILESIZE" val="78507"/>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quad $denom[1] &gt; denom[2] &gt; \ldots &gt; denom[n] =1$&#10;&#10;\bigskip &#10;&#10;Input Parameters: $denom , A$ &#10;&#10;Output Parameters: $C, used $&#10;&#10;\bigskip&#10;&#10;$dynamic-coin-change(denom, A, C, used)$ \{&#10;&#10;$n = denom.last$&#10;&#10;for $j = 0$ to $A$ \{&#10;&#10;\quad $C[n][j] = j $&#10;&#10;\quad $used[n][j] = true $&#10;&#10;\}&#10;&#10;for $i = n-1$ downto $1$ &#10;&#10;\quad  for $j = 0$ to $A$ &#10;&#10;\quad  \quad  if $(denom[i] &gt; j ~||~ C[i+1][j] &lt; 1 + C[i][j-denom[i]])$ \{&#10;&#10;\quad  \quad  \quad $C[i][j] = C[i+1][j]$&#10;&#10;\quad \quad  \quad  $used[i][j] = false $&#10;&#10;\quad \quad \}&#10;&#10;\quad \quad else \{&#10;&#10;\quad \quad \quad $C[i][j] = 1 + C[i][j-denom[i]] $&#10;&#10;\quad \quad \quad $used[i][j] = true $&#10;&#10;\quad \quad \}&#10;&#10;\}&#10;\end{document}&#10;"/>
  <p:tag name="FILENAME" val="TP_tmp"/>
  <p:tag name="FORMAT" val="png256"/>
  <p:tag name="RES" val="1200"/>
  <p:tag name="BLEND" val="0"/>
  <p:tag name="TRANSPARENT" val="0"/>
  <p:tag name="TBUG" val="0"/>
  <p:tag name="ALLOWFS" val="0"/>
  <p:tag name="ORIGWIDTH" val="266"/>
  <p:tag name="PICTUREFILESIZE" val="13031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eqnarray*}&#10;&amp; &amp; j = n  \\&#10;&amp; &amp; while ~ (j \geq 1 ) \\&#10;&amp; &amp; \{ \\&#10;&amp; &amp; for ~ i = 1 ~ to~  j \\&#10;&amp;&amp; \quad \{x = x + 1 \}\\&#10;&amp; &amp; j = j/2 \\&#10;&amp; &amp; \}&#10;\end{eqnarray*}&#10;\end{document}&#10;"/>
  <p:tag name="FILENAME" val="TP_tmp"/>
  <p:tag name="FORMAT" val="png256"/>
  <p:tag name="RES" val="1200"/>
  <p:tag name="BLEND" val="0"/>
  <p:tag name="TRANSPARENT" val="0"/>
  <p:tag name="TBUG" val="0"/>
  <p:tag name="ALLOWFS" val="0"/>
  <p:tag name="ORIGWIDTH" val="62"/>
  <p:tag name="PICTUREFILESIZE" val="16586"/>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T(n) = n^2 + (n-1)^2 + (n-2)^2 + \ldots + 1^2 + T(0)$. &#10;&#10;\bigskip&#10;&#10;Therefore $T(n) \leq n \cdot n^2 + T(0) = O(n^3)$. &#10;&#10;\bigskip&#10;&#10;Also $T(n) \geq n^2 + (n-1)^2 + (n-2)^2 + \ldots + (\frac{n}{2})^2 \geq \frac{n}{2} \cdot (\frac{n}{2})^2 = \Omega(n^3)$.&#10;&#10;\bigskip &#10;&#10;Hence overall $T(n) = \Theta(n^3)$. &#10;&#10;&#10;\end{document}&#10;"/>
  <p:tag name="FILENAME" val="TP_tmp"/>
  <p:tag name="FORMAT" val="png256"/>
  <p:tag name="RES" val="1200"/>
  <p:tag name="BLEND" val="0"/>
  <p:tag name="TRANSPARENT" val="0"/>
  <p:tag name="TBUG" val="0"/>
  <p:tag name="ALLOWFS" val="0"/>
  <p:tag name="ORIGWIDTH" val="307"/>
  <p:tag name="PICTUREFILESIZE" val="51876"/>
</p:tagLst>
</file>

<file path=ppt/tags/tag71.xml><?xml version="1.0" encoding="utf-8"?>
<p:tagLst xmlns:a="http://schemas.openxmlformats.org/drawingml/2006/main" xmlns:r="http://schemas.openxmlformats.org/officeDocument/2006/relationships" xmlns:p="http://schemas.openxmlformats.org/presentationml/2006/main">
  <p:tag name="TEXPOINT" val="template"/>
  <p:tag name="SOURCE" val="TPT1  equation T(n) = T(n-1) + n^2 \quad ; \quad n \geq 1  template TPT1  env TPENV1  fore 0  back 16777215  eqnno 7"/>
  <p:tag name="FILENAME" val="TP_tmp"/>
  <p:tag name="ORIGWIDTH" val="144"/>
  <p:tag name="PICTUREFILESIZE" val="6679"/>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_1 = 2, f_2 = 4, f_3 = 8, f_4 = 16$. &#10;\end{document}&#10;"/>
  <p:tag name="FILENAME" val="TP_tmp"/>
  <p:tag name="FORMAT" val="png256"/>
  <p:tag name="RES" val="1200"/>
  <p:tag name="BLEND" val="0"/>
  <p:tag name="TRANSPARENT" val="0"/>
  <p:tag name="TBUG" val="0"/>
  <p:tag name="ALLOWFS" val="0"/>
  <p:tag name="ORIGWIDTH" val="131"/>
  <p:tag name="PICTUREFILESIZE" val="6966"/>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weighted path length = $2*3 + 4 *3 + 8 *2 + 16*1 = 50$.&#10;\end{document}&#10;"/>
  <p:tag name="FILENAME" val="TP_tmp"/>
  <p:tag name="FORMAT" val="png256"/>
  <p:tag name="RES" val="1200"/>
  <p:tag name="BLEND" val="0"/>
  <p:tag name="TRANSPARENT" val="0"/>
  <p:tag name="TBUG" val="0"/>
  <p:tag name="ALLOWFS" val="0"/>
  <p:tag name="ORIGWIDTH" val="252"/>
  <p:tag name="PICTUREFILESIZE" val="14712"/>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or general $n$: weighted path length = &#10;\begin{eqnarray*}&#10;&amp; &amp; 2^n \cdot 1 + 2^{n-1} \cdot 2 + 2^{n-2} \cdot 3 + \ldots + 4 \cdot (n-1) + 2 \cdot (n-1) \\&#10;&amp; = &amp;  \sum_{i=1}^{n} i \cdot 2^{n-i +1} -  2 \quad  = \quad  2 \cdot \sum_{i=1}^{n} i \cdot 2^{n-i}  - 2   \quad  = \quad  2 \left( \sum_{i=1}^{n} i \cdot 2^{n-i}  - 1 \right)\\&#10;&amp; = &amp;  2 \left( \sum_{i=1}^{n} (n - (n - i)) \cdot 2^{n-i}  - 1 \right) \\&#10;&amp; = &amp;  2 \left( \sum_{i=1}^{n} n \cdot 2^{n-i}  - \sum_{i=1}^{n} (n-i) \cdot 2^{n-i}  - 1 \right) \\&#10;&amp; = &amp;  2 \left( n \sum_{i=0}^{n-1}  2^{i}  - \sum_{i=1}^{n-1} i \cdot 2^{i}  - 1 \right) \\&#10;&amp; = &amp;  2 \left( n \left(2^{n} - 1 \right) - \left( (n-2)2^{n} + 2 \right)  -  1 \right) \quad = \quad 2^{n+2} - 2n - 6  &#10;\end{eqnarray*}&#10;&#10;\end{document}&#10;"/>
  <p:tag name="FILENAME" val="TP_tmp"/>
  <p:tag name="FORMAT" val="png256"/>
  <p:tag name="RES" val="1200"/>
  <p:tag name="BLEND" val="0"/>
  <p:tag name="TRANSPARENT" val="0"/>
  <p:tag name="TBUG" val="0"/>
  <p:tag name="ALLOWFS" val="0"/>
  <p:tag name="ORIGWIDTH" val="318"/>
  <p:tag name="PICTUREFILESIZE" val="96418"/>
</p:tagLst>
</file>

<file path=ppt/tags/tag75.xml><?xml version="1.0" encoding="utf-8"?>
<p:tagLst xmlns:a="http://schemas.openxmlformats.org/drawingml/2006/main" xmlns:r="http://schemas.openxmlformats.org/officeDocument/2006/relationships" xmlns:p="http://schemas.openxmlformats.org/presentationml/2006/main">
  <p:tag name="TEXPOINT" val="template"/>
  <p:tag name="SOURCE" val="TPT1  equation 2  template TPT1  env TPENV1  fore 0  back 16777215  eqnno 1"/>
  <p:tag name="FILENAME" val="TP_tmp"/>
  <p:tag name="ORIGWIDTH" val="5"/>
  <p:tag name="PICTUREFILESIZE" val="1290"/>
</p:tagLst>
</file>

<file path=ppt/tags/tag76.xml><?xml version="1.0" encoding="utf-8"?>
<p:tagLst xmlns:a="http://schemas.openxmlformats.org/drawingml/2006/main" xmlns:r="http://schemas.openxmlformats.org/officeDocument/2006/relationships" xmlns:p="http://schemas.openxmlformats.org/presentationml/2006/main">
  <p:tag name="TEXPOINT" val="template"/>
  <p:tag name="SOURCE" val="TPT1  equation 4  template TPT1  env TPENV1  fore 0  back 16777215  eqnno 1"/>
  <p:tag name="FILENAME" val="TP_tmp"/>
  <p:tag name="ORIGWIDTH" val="6"/>
  <p:tag name="PICTUREFILESIZE" val="1210"/>
</p:tagLst>
</file>

<file path=ppt/tags/tag77.xml><?xml version="1.0" encoding="utf-8"?>
<p:tagLst xmlns:a="http://schemas.openxmlformats.org/drawingml/2006/main" xmlns:r="http://schemas.openxmlformats.org/officeDocument/2006/relationships" xmlns:p="http://schemas.openxmlformats.org/presentationml/2006/main">
  <p:tag name="TEXPOINT" val="template"/>
  <p:tag name="SOURCE" val="TPT1  equation 8  template TPT1  env TPENV1  fore 0  back 16777215  eqnno 1"/>
  <p:tag name="FILENAME" val="TP_tmp"/>
  <p:tag name="ORIGWIDTH" val="5"/>
  <p:tag name="PICTUREFILESIZE" val="1423"/>
</p:tagLst>
</file>

<file path=ppt/tags/tag78.xml><?xml version="1.0" encoding="utf-8"?>
<p:tagLst xmlns:a="http://schemas.openxmlformats.org/drawingml/2006/main" xmlns:r="http://schemas.openxmlformats.org/officeDocument/2006/relationships" xmlns:p="http://schemas.openxmlformats.org/presentationml/2006/main">
  <p:tag name="TEXPOINT" val="template"/>
  <p:tag name="SOURCE" val="TPT1  equation 16  template TPT1  env TPENV1  fore 0  back 16777215  eqnno 1"/>
  <p:tag name="FILENAME" val="TP_tmp"/>
  <p:tag name="ORIGWIDTH" val="10"/>
  <p:tag name="PICTUREFILESIZE" val="1474"/>
</p:tagLst>
</file>

<file path=ppt/tags/tag79.xml><?xml version="1.0" encoding="utf-8"?>
<p:tagLst xmlns:a="http://schemas.openxmlformats.org/drawingml/2006/main" xmlns:r="http://schemas.openxmlformats.org/officeDocument/2006/relationships" xmlns:p="http://schemas.openxmlformats.org/presentationml/2006/main">
  <p:tag name="TEXPOINT" val="template"/>
  <p:tag name="SOURCE" val="TPT1  equation 6  template TPT1  env TPENV1  fore 0  back 16777215  eqnno 1"/>
  <p:tag name="FILENAME" val="TP_tmp"/>
  <p:tag name="ORIGWIDTH" val="5"/>
  <p:tag name="PICTUREFILESIZE" val="134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f $n = 2^k$, the number of times the \\&#10;statement $x= x+1$ is executed is \\ \\&#10;$ n + n/2 + n/4 + \cdots + 1 = 2n - 1 = \Theta(n)$&#10;&#10;\end{document}&#10;"/>
  <p:tag name="FILENAME" val="TP_tmp"/>
  <p:tag name="FORMAT" val="png256"/>
  <p:tag name="RES" val="1200"/>
  <p:tag name="BLEND" val="0"/>
  <p:tag name="TRANSPARENT" val="0"/>
  <p:tag name="TBUG" val="0"/>
  <p:tag name="ALLOWFS" val="0"/>
  <p:tag name="ORIGWIDTH" val="180"/>
  <p:tag name="PICTUREFILESIZE" val="27672"/>
</p:tagLst>
</file>

<file path=ppt/tags/tag80.xml><?xml version="1.0" encoding="utf-8"?>
<p:tagLst xmlns:a="http://schemas.openxmlformats.org/drawingml/2006/main" xmlns:r="http://schemas.openxmlformats.org/officeDocument/2006/relationships" xmlns:p="http://schemas.openxmlformats.org/presentationml/2006/main">
  <p:tag name="TEXPOINT" val="template"/>
  <p:tag name="SOURCE" val="TPT1  equation 14  template TPT1  env TPENV1  fore 0  back 16777215  eqnno 1"/>
  <p:tag name="FILENAME" val="TP_tmp"/>
  <p:tag name="ORIGWIDTH" val="10"/>
  <p:tag name="PICTUREFILESIZE" val="1355"/>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or general $n$: weighted path length = &#10;\begin{eqnarray*}&#10;\left( 2^n \cdot 1 + 2^{n-1} \cdot 2 + 2^{n-2} \cdot 3 + \ldots + 4 \cdot (n-1) + 2 \cdot n \right) - 2 \\&#10;\end{eqnarray*}&#10;&#10;\end{document}&#10;"/>
  <p:tag name="FILENAME" val="TP_tmp"/>
  <p:tag name="FORMAT" val="png256"/>
  <p:tag name="RES" val="1200"/>
  <p:tag name="BLEND" val="0"/>
  <p:tag name="TRANSPARENT" val="0"/>
  <p:tag name="TBUG" val="0"/>
  <p:tag name="ALLOWFS" val="0"/>
  <p:tag name="ORIGWIDTH" val="271"/>
  <p:tag name="PICTUREFILESIZE" val="24006"/>
</p:tagLst>
</file>

<file path=ppt/tags/tag82.xml><?xml version="1.0" encoding="utf-8"?>
<p:tagLst xmlns:a="http://schemas.openxmlformats.org/drawingml/2006/main" xmlns:r="http://schemas.openxmlformats.org/officeDocument/2006/relationships" xmlns:p="http://schemas.openxmlformats.org/presentationml/2006/main">
  <p:tag name="TEXPOINT" val="template"/>
  <p:tag name="SOURCE" val="TPT1  equation = 2^{n+1} - 2  template TPT1  env TPENV1  fore 0  back 16777215  eqnno 4"/>
  <p:tag name="FILENAME" val="TP_tmp"/>
  <p:tag name="ORIGWIDTH" val="48"/>
  <p:tag name="PICTUREFILESIZE" val="2669"/>
</p:tagLst>
</file>

<file path=ppt/tags/tag83.xml><?xml version="1.0" encoding="utf-8"?>
<p:tagLst xmlns:a="http://schemas.openxmlformats.org/drawingml/2006/main" xmlns:r="http://schemas.openxmlformats.org/officeDocument/2006/relationships" xmlns:p="http://schemas.openxmlformats.org/presentationml/2006/main">
  <p:tag name="TEXPOINT" val="template"/>
  <p:tag name="SOURCE" val="TPT1  equation = 2^{n} - 2  template TPT1  env TPENV1  fore 0  back 16777215  eqnno 4"/>
  <p:tag name="FILENAME" val="TP_tmp"/>
  <p:tag name="ORIGWIDTH" val="38"/>
  <p:tag name="PICTUREFILESIZE" val="2169"/>
</p:tagLst>
</file>

<file path=ppt/tags/tag84.xml><?xml version="1.0" encoding="utf-8"?>
<p:tagLst xmlns:a="http://schemas.openxmlformats.org/drawingml/2006/main" xmlns:r="http://schemas.openxmlformats.org/officeDocument/2006/relationships" xmlns:p="http://schemas.openxmlformats.org/presentationml/2006/main">
  <p:tag name="TEXPOINT" val="template"/>
  <p:tag name="SOURCE" val="TPT1  equation = \left(2^{n+2} - 4 \right)  - 2 \cdot n  template TPT1  env TPENV1  fore 0  back 16777215  eqnno 6"/>
  <p:tag name="FILENAME" val="TP_tmp"/>
  <p:tag name="ORIGWIDTH" val="88"/>
  <p:tag name="PICTUREFILESIZE" val="5271"/>
</p:tagLst>
</file>

<file path=ppt/tags/tag85.xml><?xml version="1.0" encoding="utf-8"?>
<p:tagLst xmlns:a="http://schemas.openxmlformats.org/drawingml/2006/main" xmlns:r="http://schemas.openxmlformats.org/officeDocument/2006/relationships" xmlns:p="http://schemas.openxmlformats.org/presentationml/2006/main">
  <p:tag name="TEXPOINT" val="template"/>
  <p:tag name="SOURCE" val="TPT1  equation = 2^{n+2}   - 2 \cdot n - 6  template TPT1  env TPENV1  fore 0  back 16777215  eqnno 6"/>
  <p:tag name="FILENAME" val="TP_tmp"/>
  <p:tag name="ORIGWIDTH" val="78"/>
  <p:tag name="PICTUREFILESIZE" val="4113"/>
</p:tagLst>
</file>

<file path=ppt/tags/tag86.xml><?xml version="1.0" encoding="utf-8"?>
<p:tagLst xmlns:a="http://schemas.openxmlformats.org/drawingml/2006/main" xmlns:r="http://schemas.openxmlformats.org/officeDocument/2006/relationships" xmlns:p="http://schemas.openxmlformats.org/presentationml/2006/main">
  <p:tag name="TEXPOINT" val="template"/>
  <p:tag name="SOURCE" val="TPT1  equation \vdots  template TPT1  env TPENV1  fore 0  back 16777215  eqnno 5"/>
  <p:tag name="FILENAME" val="TP_tmp"/>
  <p:tag name="ORIGWIDTH" val="2"/>
  <p:tag name="PICTUREFILESIZE" val="1027"/>
</p:tagLst>
</file>

<file path=ppt/tags/tag87.xml><?xml version="1.0" encoding="utf-8"?>
<p:tagLst xmlns:a="http://schemas.openxmlformats.org/drawingml/2006/main" xmlns:r="http://schemas.openxmlformats.org/officeDocument/2006/relationships" xmlns:p="http://schemas.openxmlformats.org/presentationml/2006/main">
  <p:tag name="TEXPOINT" val="template"/>
  <p:tag name="SOURCE" val="TPT1  equation = 2^{2} - 2  template TPT1  env TPENV1  fore 0  back 16777215  eqnno 4"/>
  <p:tag name="FILENAME" val="TP_tmp"/>
  <p:tag name="ORIGWIDTH" val="37"/>
  <p:tag name="PICTUREFILESIZE" val="2261"/>
</p:tagLst>
</file>

<file path=ppt/tags/tag88.xml><?xml version="1.0" encoding="utf-8"?>
<p:tagLst xmlns:a="http://schemas.openxmlformats.org/drawingml/2006/main" xmlns:r="http://schemas.openxmlformats.org/officeDocument/2006/relationships" xmlns:p="http://schemas.openxmlformats.org/presentationml/2006/main">
  <p:tag name="TEXPOINT" val="template"/>
  <p:tag name="SOURCE" val="TPT1  equation = 2^{3} - 2  template TPT1  env TPENV1  fore 0  back 16777215  eqnno 4"/>
  <p:tag name="FILENAME" val="TP_tmp"/>
  <p:tag name="ORIGWIDTH" val="37"/>
  <p:tag name="PICTUREFILESIZE" val="2293"/>
</p:tagLst>
</file>

<file path=ppt/tags/tag89.xml><?xml version="1.0" encoding="utf-8"?>
<p:tagLst xmlns:a="http://schemas.openxmlformats.org/drawingml/2006/main" xmlns:r="http://schemas.openxmlformats.org/officeDocument/2006/relationships" xmlns:p="http://schemas.openxmlformats.org/presentationml/2006/main">
  <p:tag name="TEXPOINT" val="template"/>
  <p:tag name="SOURCE" val="TPT1  equation 2^n + 2^{n-1} + \ldots + 8 + 4 + 2  template TPT1  env TPENV1  fore 0  back 16777215  eqnno 1"/>
  <p:tag name="FILENAME" val="TP_tmp"/>
  <p:tag name="ORIGWIDTH" val="118"/>
  <p:tag name="PICTUREFILESIZE" val="5801"/>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eqnarray*}&#10;&amp; &amp; example(n) \{ \\&#10;&amp; &amp; if ~ (n == 1) \\&#10;&amp;&amp; \quad x = x+1 \\&#10;&amp; &amp; \quad return \\&#10;&amp;&amp; for ~ i = 1 ~ to ~ n \\&#10;&amp;&amp; \quad x = x+1 \\&#10;&amp;&amp; example(n/2) \\&#10;&amp;&amp; \} &#10;\end{eqnarray*}&#10;\end{document}&#10;"/>
  <p:tag name="FILENAME" val="TP_tmp"/>
  <p:tag name="FORMAT" val="png256"/>
  <p:tag name="RES" val="1200"/>
  <p:tag name="BLEND" val="0"/>
  <p:tag name="TRANSPARENT" val="0"/>
  <p:tag name="TBUG" val="0"/>
  <p:tag name="ALLOWFS" val="0"/>
  <p:tag name="ORIGWIDTH" val="63"/>
  <p:tag name="PICTUREFILESIZE" val="25574"/>
</p:tagLst>
</file>

<file path=ppt/tags/tag90.xml><?xml version="1.0" encoding="utf-8"?>
<p:tagLst xmlns:a="http://schemas.openxmlformats.org/drawingml/2006/main" xmlns:r="http://schemas.openxmlformats.org/officeDocument/2006/relationships" xmlns:p="http://schemas.openxmlformats.org/presentationml/2006/main">
  <p:tag name="TEXPOINT" val="template"/>
  <p:tag name="SOURCE" val="TPT1  equation 2^{n-1} + \ldots + 8 + 4 + 2  template TPT1  env TPENV1  fore 0  back 16777215  eqnno 1"/>
  <p:tag name="FILENAME" val="TP_tmp"/>
  <p:tag name="ORIGWIDTH" val="96"/>
  <p:tag name="PICTUREFILESIZE" val="4922"/>
</p:tagLst>
</file>

<file path=ppt/tags/tag91.xml><?xml version="1.0" encoding="utf-8"?>
<p:tagLst xmlns:a="http://schemas.openxmlformats.org/drawingml/2006/main" xmlns:r="http://schemas.openxmlformats.org/officeDocument/2006/relationships" xmlns:p="http://schemas.openxmlformats.org/presentationml/2006/main">
  <p:tag name="TEXPOINT" val="template"/>
  <p:tag name="SOURCE" val="TPT1  equation \vdots  template TPT1  env TPENV1  fore 0  back 16777215  eqnno 2"/>
  <p:tag name="FILENAME" val="TP_tmp"/>
  <p:tag name="ORIGWIDTH" val="2"/>
  <p:tag name="PICTUREFILESIZE" val="1027"/>
</p:tagLst>
</file>

<file path=ppt/tags/tag92.xml><?xml version="1.0" encoding="utf-8"?>
<p:tagLst xmlns:a="http://schemas.openxmlformats.org/drawingml/2006/main" xmlns:r="http://schemas.openxmlformats.org/officeDocument/2006/relationships" xmlns:p="http://schemas.openxmlformats.org/presentationml/2006/main">
  <p:tag name="TEXPOINT" val="template"/>
  <p:tag name="SOURCE" val="TPT1  equation 8 + 4 + 2  template TPT1  env TPENV1  fore 0  back 16777215  eqnno 1"/>
  <p:tag name="FILENAME" val="TP_tmp"/>
  <p:tag name="ORIGWIDTH" val="39"/>
  <p:tag name="PICTUREFILESIZE" val="2789"/>
</p:tagLst>
</file>

<file path=ppt/tags/tag93.xml><?xml version="1.0" encoding="utf-8"?>
<p:tagLst xmlns:a="http://schemas.openxmlformats.org/drawingml/2006/main" xmlns:r="http://schemas.openxmlformats.org/officeDocument/2006/relationships" xmlns:p="http://schemas.openxmlformats.org/presentationml/2006/main">
  <p:tag name="TEXPOINT" val="template"/>
  <p:tag name="SOURCE" val="TPT1  equation 4 + 2  template TPT1  env TPENV1  fore 0  back 16777215  eqnno 1"/>
  <p:tag name="FILENAME" val="TP_tmp"/>
  <p:tag name="ORIGWIDTH" val="23"/>
  <p:tag name="PICTUREFILESIZE" val="1954"/>
</p:tagLst>
</file>

<file path=ppt/tags/tag94.xml><?xml version="1.0" encoding="utf-8"?>
<p:tagLst xmlns:a="http://schemas.openxmlformats.org/drawingml/2006/main" xmlns:r="http://schemas.openxmlformats.org/officeDocument/2006/relationships" xmlns:p="http://schemas.openxmlformats.org/presentationml/2006/main">
  <p:tag name="TEXPOINT" val="template"/>
  <p:tag name="SOURCE" val="TPT1  equation 2  template TPT1  env TPENV1  fore 0  back 16777215  eqnno 1"/>
  <p:tag name="FILENAME" val="TP_tmp"/>
  <p:tag name="ORIGWIDTH" val="5"/>
  <p:tag name="PICTUREFILESIZE" val="1290"/>
</p:tagLst>
</file>

<file path=ppt/tags/tag95.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3"/>
  <p:tag name="FILENAME" val="TP_tmp"/>
  <p:tag name="ORIGWIDTH" val="7"/>
  <p:tag name="PICTUREFILESIZE" val="1030"/>
</p:tagLst>
</file>

<file path=ppt/tags/tag96.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3"/>
  <p:tag name="FILENAME" val="TP_tmp"/>
  <p:tag name="ORIGWIDTH" val="7"/>
  <p:tag name="PICTUREFILESIZE" val="1030"/>
</p:tagLst>
</file>

<file path=ppt/tags/tag97.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3"/>
  <p:tag name="FILENAME" val="TP_tmp"/>
  <p:tag name="ORIGWIDTH" val="7"/>
  <p:tag name="PICTUREFILESIZE" val="1030"/>
</p:tagLst>
</file>

<file path=ppt/tags/tag98.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3"/>
  <p:tag name="FILENAME" val="TP_tmp"/>
  <p:tag name="ORIGWIDTH" val="7"/>
  <p:tag name="PICTUREFILESIZE" val="1030"/>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Idea: &#10;\begin{enumerate}&#10;\item Sort $S$ in increasing order. &#10;\item Set $n$ to be the size of $S$.  &#10;\item Set $j=0, last=1$.&#10;\item While $last \leq n$&#10;&#10;\quad Choose $k$ to be maximum index &#10;&#10;\quad such that $S[k] - S[last] \leq D$. &#10;&#10;\quad Set $j=j+1, last = k+1$. &#10;&#10;\item Output $j$.&#10;&#10;\end{enumerate}&#10;\end{document}&#10;"/>
  <p:tag name="FILENAME" val="TP_tmp"/>
  <p:tag name="FORMAT" val="png256"/>
  <p:tag name="RES" val="1200"/>
  <p:tag name="BLEND" val="0"/>
  <p:tag name="TRANSPARENT" val="0"/>
  <p:tag name="TBUG" val="0"/>
  <p:tag name="ALLOWFS" val="0"/>
  <p:tag name="ORIGWIDTH" val="162"/>
  <p:tag name="PICTUREFILESIZE" val="6352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12873</TotalTime>
  <Words>5893</Words>
  <Application>Microsoft Office PowerPoint</Application>
  <PresentationFormat>On-screen Show (4:3)</PresentationFormat>
  <Paragraphs>849</Paragraphs>
  <Slides>110</Slides>
  <Notes>3</Notes>
  <HiddenSlides>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Office Theme</vt:lpstr>
      <vt:lpstr>Design and Analysis of Algorithms</vt:lpstr>
      <vt:lpstr>Slide 2</vt:lpstr>
      <vt:lpstr>Slide 3</vt:lpstr>
      <vt:lpstr>What we cover in the course</vt:lpstr>
      <vt:lpstr>What we cover in the course</vt:lpstr>
      <vt:lpstr>What is an Algorithm ?</vt:lpstr>
      <vt:lpstr>Pseudocode - Example</vt:lpstr>
      <vt:lpstr>Algorithm analysis Worst case, Average case </vt:lpstr>
      <vt:lpstr>Big Oh, Omega and Theta </vt:lpstr>
      <vt:lpstr>Recurrence Relations</vt:lpstr>
      <vt:lpstr>Examples</vt:lpstr>
      <vt:lpstr>Main Recurrence Theorem</vt:lpstr>
      <vt:lpstr>Proof Idea</vt:lpstr>
      <vt:lpstr>Proof Idea contd.</vt:lpstr>
      <vt:lpstr>Slide 15</vt:lpstr>
      <vt:lpstr>Divide and Conquer</vt:lpstr>
      <vt:lpstr>Divide and Conquer</vt:lpstr>
      <vt:lpstr>A Tiling Problem</vt:lpstr>
      <vt:lpstr>Idea of the algorithm</vt:lpstr>
      <vt:lpstr>Time Analysis</vt:lpstr>
      <vt:lpstr>Mergesort</vt:lpstr>
      <vt:lpstr>Subroutine Merge</vt:lpstr>
      <vt:lpstr>Idea of the algorithm</vt:lpstr>
      <vt:lpstr>Mergesort – Time Analysis</vt:lpstr>
      <vt:lpstr>Strassen’s Matrix Product Algorithm</vt:lpstr>
      <vt:lpstr>Strassen’s Matrix Product Algorithm</vt:lpstr>
      <vt:lpstr>Idea of the algorithm</vt:lpstr>
      <vt:lpstr>Finding a closest pair of points on the plane</vt:lpstr>
      <vt:lpstr>Idea of the algorithm</vt:lpstr>
      <vt:lpstr>Time Analysis</vt:lpstr>
      <vt:lpstr>What we did last time</vt:lpstr>
      <vt:lpstr>Sorting and Selection</vt:lpstr>
      <vt:lpstr>Insertion Sort</vt:lpstr>
      <vt:lpstr>Idea of the algorithm</vt:lpstr>
      <vt:lpstr>Quicksort</vt:lpstr>
      <vt:lpstr>Quicksort : Time analysis</vt:lpstr>
      <vt:lpstr>Randomized Quicksort</vt:lpstr>
      <vt:lpstr>Idea for partition algorithm </vt:lpstr>
      <vt:lpstr>Idea of the algorithms</vt:lpstr>
      <vt:lpstr>A lower bound for comparison based algorithms</vt:lpstr>
      <vt:lpstr>Counting Sort</vt:lpstr>
      <vt:lpstr>Time analysis</vt:lpstr>
      <vt:lpstr>Radix Sort</vt:lpstr>
      <vt:lpstr>(Random) Selection</vt:lpstr>
      <vt:lpstr>Slide 45</vt:lpstr>
      <vt:lpstr>What we did last time</vt:lpstr>
      <vt:lpstr>Greedy Algorithms</vt:lpstr>
      <vt:lpstr>Coin Changing</vt:lpstr>
      <vt:lpstr>Optimality for {1,5,10}</vt:lpstr>
      <vt:lpstr>Kruskal’s Algorithm</vt:lpstr>
      <vt:lpstr>Kruskal’s Algorithm</vt:lpstr>
      <vt:lpstr>Kruskal’s Algorithm</vt:lpstr>
      <vt:lpstr>Correctness of Kruskal’s Algorithm Proof Idea</vt:lpstr>
      <vt:lpstr>Prim’s Algorithm</vt:lpstr>
      <vt:lpstr>Quiz-1  (5 marks, 15 minutes, open book)</vt:lpstr>
      <vt:lpstr>Quiz-1: One Solution</vt:lpstr>
      <vt:lpstr>Dijkstra’s Algorithm</vt:lpstr>
      <vt:lpstr>Proof of correctness</vt:lpstr>
      <vt:lpstr>Proof of correctness</vt:lpstr>
      <vt:lpstr>Huffman Codes</vt:lpstr>
      <vt:lpstr>Huffman’s Algorithm</vt:lpstr>
      <vt:lpstr>Proof of correctness</vt:lpstr>
      <vt:lpstr>Proof of Correctness</vt:lpstr>
      <vt:lpstr>The Continuous-Knapsack problem</vt:lpstr>
      <vt:lpstr>The Continuous-Knapsack problem</vt:lpstr>
      <vt:lpstr>Correctness</vt:lpstr>
      <vt:lpstr>Correctness</vt:lpstr>
      <vt:lpstr>Applications in real life ?</vt:lpstr>
      <vt:lpstr>Dynamic Programming</vt:lpstr>
      <vt:lpstr>Basic of dynamic programming</vt:lpstr>
      <vt:lpstr>Computing Fibonacci Numbers</vt:lpstr>
      <vt:lpstr>Memorized recursive algorithm</vt:lpstr>
      <vt:lpstr>Coin-changing revisited</vt:lpstr>
      <vt:lpstr>Optimal substructure property</vt:lpstr>
      <vt:lpstr>Midterm Answer 1</vt:lpstr>
      <vt:lpstr>Midterm Answer 2</vt:lpstr>
      <vt:lpstr>Midterm Answer 2</vt:lpstr>
      <vt:lpstr>Midterm Answer 3</vt:lpstr>
      <vt:lpstr>Midterm Answer 3</vt:lpstr>
      <vt:lpstr>Midterm Answer 4</vt:lpstr>
      <vt:lpstr>Optimal Matrix Multiplication</vt:lpstr>
      <vt:lpstr>Slide 82</vt:lpstr>
      <vt:lpstr>The longest common subsequence problem</vt:lpstr>
      <vt:lpstr>Floyd’s algorithm for All Pairs Shortest Paths</vt:lpstr>
      <vt:lpstr>Floyd’s algorithm for All Pairs Shortest Paths</vt:lpstr>
      <vt:lpstr>Warshall’s Algorithm</vt:lpstr>
      <vt:lpstr>Warshall’s Algorithm</vt:lpstr>
      <vt:lpstr>P and NP   (warning: NP is NOT ‘not P’)</vt:lpstr>
      <vt:lpstr>Decision problems and Function problems</vt:lpstr>
      <vt:lpstr>P (for polynomial time)</vt:lpstr>
      <vt:lpstr>P</vt:lpstr>
      <vt:lpstr>Nondeterministic Algorithms</vt:lpstr>
      <vt:lpstr>Some problems in NP</vt:lpstr>
      <vt:lpstr>Some problems in NP</vt:lpstr>
      <vt:lpstr>Some problems in NP</vt:lpstr>
      <vt:lpstr>Exponential time</vt:lpstr>
      <vt:lpstr>Reducibility</vt:lpstr>
      <vt:lpstr>NP Completeness</vt:lpstr>
      <vt:lpstr>Boolean formula</vt:lpstr>
      <vt:lpstr>Cook-Levin Theorem – First NP-complete problem</vt:lpstr>
      <vt:lpstr>Reduce SAT to 3-SAT</vt:lpstr>
      <vt:lpstr>Independent set is NP-complete</vt:lpstr>
      <vt:lpstr>Clique is NP-complete</vt:lpstr>
      <vt:lpstr>Graph 3-colorability is NP-complete</vt:lpstr>
      <vt:lpstr>A few other NP-complete problems</vt:lpstr>
      <vt:lpstr>Algorithms for NP-complete problems</vt:lpstr>
      <vt:lpstr>Approximation Algorithms</vt:lpstr>
      <vt:lpstr>Wigderson Coloring</vt:lpstr>
      <vt:lpstr>Brute Force</vt:lpstr>
      <vt:lpstr>Brute Force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Rahul Jain</dc:creator>
  <cp:lastModifiedBy>Rahul Jain</cp:lastModifiedBy>
  <cp:revision>420</cp:revision>
  <dcterms:created xsi:type="dcterms:W3CDTF">2006-08-16T00:00:00Z</dcterms:created>
  <dcterms:modified xsi:type="dcterms:W3CDTF">2011-11-03T07:10:38Z</dcterms:modified>
</cp:coreProperties>
</file>